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60" r:id="rId4"/>
    <p:sldId id="261" r:id="rId5"/>
    <p:sldId id="262" r:id="rId6"/>
    <p:sldId id="263" r:id="rId7"/>
    <p:sldId id="264" r:id="rId8"/>
    <p:sldId id="265"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B5577C-D859-4593-9B8A-71193574E5D5}" type="datetimeFigureOut">
              <a:rPr lang="el-GR" smtClean="0"/>
              <a:pPr/>
              <a:t>26/11/2017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9C1E51-B5A1-41D5-AB7F-58F1E9C60D4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http://inservice.ascd.org/parental-involvement-a-neglected-resource/</a:t>
            </a:r>
          </a:p>
        </p:txBody>
      </p:sp>
      <p:sp>
        <p:nvSpPr>
          <p:cNvPr id="4" name="Zástupný symbol pro číslo snímku 3"/>
          <p:cNvSpPr>
            <a:spLocks noGrp="1"/>
          </p:cNvSpPr>
          <p:nvPr>
            <p:ph type="sldNum" sz="quarter" idx="10"/>
          </p:nvPr>
        </p:nvSpPr>
        <p:spPr/>
        <p:txBody>
          <a:bodyPr/>
          <a:lstStyle/>
          <a:p>
            <a:fld id="{A0BD5AEF-03C4-42C7-9D12-7E4DD6369425}" type="slidenum">
              <a:rPr lang="en-GB" smtClean="0"/>
              <a:pPr/>
              <a:t>2</a:t>
            </a:fld>
            <a:endParaRPr lang="en-GB" dirty="0"/>
          </a:p>
        </p:txBody>
      </p:sp>
    </p:spTree>
    <p:extLst>
      <p:ext uri="{BB962C8B-B14F-4D97-AF65-F5344CB8AC3E}">
        <p14:creationId xmlns="" xmlns:p14="http://schemas.microsoft.com/office/powerpoint/2010/main" val="2670296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https://www.edutopia.org/blog/parent-teacher-collaboration-richard-curwin</a:t>
            </a:r>
          </a:p>
        </p:txBody>
      </p:sp>
      <p:sp>
        <p:nvSpPr>
          <p:cNvPr id="4" name="Zástupný symbol pro číslo snímku 3"/>
          <p:cNvSpPr>
            <a:spLocks noGrp="1"/>
          </p:cNvSpPr>
          <p:nvPr>
            <p:ph type="sldNum" sz="quarter" idx="10"/>
          </p:nvPr>
        </p:nvSpPr>
        <p:spPr/>
        <p:txBody>
          <a:bodyPr/>
          <a:lstStyle/>
          <a:p>
            <a:fld id="{A0BD5AEF-03C4-42C7-9D12-7E4DD6369425}" type="slidenum">
              <a:rPr lang="en-GB" smtClean="0"/>
              <a:pPr/>
              <a:t>6</a:t>
            </a:fld>
            <a:endParaRPr lang="en-GB" dirty="0"/>
          </a:p>
        </p:txBody>
      </p:sp>
    </p:spTree>
    <p:extLst>
      <p:ext uri="{BB962C8B-B14F-4D97-AF65-F5344CB8AC3E}">
        <p14:creationId xmlns="" xmlns:p14="http://schemas.microsoft.com/office/powerpoint/2010/main" val="2241895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0518BF9-5878-4AB4-9090-A2CA886DD3C5}" type="datetimeFigureOut">
              <a:rPr lang="el-GR" smtClean="0"/>
              <a:pPr/>
              <a:t>26/11/2017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D0D6FC0-CC7C-4BF3-963E-F96030FBCE8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18BF9-5878-4AB4-9090-A2CA886DD3C5}" type="datetimeFigureOut">
              <a:rPr lang="el-GR" smtClean="0"/>
              <a:pPr/>
              <a:t>26/11/2017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D6FC0-CC7C-4BF3-963E-F96030FBCE8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beeldingsresultaat voor good morning in prague"/>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8182" y="0"/>
            <a:ext cx="7766447"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ovéPole 1"/>
          <p:cNvSpPr txBox="1"/>
          <p:nvPr/>
        </p:nvSpPr>
        <p:spPr>
          <a:xfrm>
            <a:off x="2368704" y="4797152"/>
            <a:ext cx="5950733" cy="2677656"/>
          </a:xfrm>
          <a:prstGeom prst="rect">
            <a:avLst/>
          </a:prstGeom>
          <a:noFill/>
        </p:spPr>
        <p:txBody>
          <a:bodyPr wrap="square" rtlCol="0">
            <a:spAutoFit/>
          </a:bodyPr>
          <a:lstStyle/>
          <a:p>
            <a:pPr algn="r"/>
            <a:r>
              <a:rPr lang="en-US" sz="4000" dirty="0" smtClean="0">
                <a:solidFill>
                  <a:schemeClr val="bg1"/>
                </a:solidFill>
                <a:latin typeface="Candara" panose="020E0502030303020204" pitchFamily="34" charset="0"/>
              </a:rPr>
              <a:t>SPECIAL NEEDS CHILDREN</a:t>
            </a:r>
          </a:p>
          <a:p>
            <a:pPr algn="r"/>
            <a:r>
              <a:rPr lang="en-US" sz="4000" b="1" dirty="0" smtClean="0">
                <a:solidFill>
                  <a:schemeClr val="bg1"/>
                </a:solidFill>
                <a:latin typeface="Candara" panose="020E0502030303020204" pitchFamily="34" charset="0"/>
              </a:rPr>
              <a:t>PRAGUE </a:t>
            </a:r>
          </a:p>
          <a:p>
            <a:pPr algn="r"/>
            <a:r>
              <a:rPr lang="en-US" sz="4000" b="1" dirty="0" smtClean="0">
                <a:solidFill>
                  <a:schemeClr val="bg1"/>
                </a:solidFill>
                <a:latin typeface="Candara" panose="020E0502030303020204" pitchFamily="34" charset="0"/>
              </a:rPr>
              <a:t>SEPTEMBER 2017 </a:t>
            </a:r>
            <a:r>
              <a:rPr lang="en-US" sz="4800" b="1" dirty="0" smtClean="0">
                <a:solidFill>
                  <a:schemeClr val="bg1"/>
                </a:solidFill>
                <a:latin typeface="Candara" panose="020E0502030303020204" pitchFamily="34" charset="0"/>
              </a:rPr>
              <a:t/>
            </a:r>
            <a:br>
              <a:rPr lang="en-US" sz="4800" b="1" dirty="0" smtClean="0">
                <a:solidFill>
                  <a:schemeClr val="bg1"/>
                </a:solidFill>
                <a:latin typeface="Candara" panose="020E0502030303020204" pitchFamily="34" charset="0"/>
              </a:rPr>
            </a:br>
            <a:endParaRPr lang="en-US" sz="4800" b="1" dirty="0">
              <a:solidFill>
                <a:schemeClr val="bg1"/>
              </a:solidFill>
              <a:latin typeface="Candara" panose="020E0502030303020204" pitchFamily="34" charset="0"/>
            </a:endParaRPr>
          </a:p>
        </p:txBody>
      </p:sp>
      <p:pic>
        <p:nvPicPr>
          <p:cNvPr id="5" name="Obrázek 4"/>
          <p:cNvPicPr>
            <a:picLocks noChangeAspect="1"/>
          </p:cNvPicPr>
          <p:nvPr/>
        </p:nvPicPr>
        <p:blipFill>
          <a:blip r:embed="rId3" cstate="print"/>
          <a:stretch>
            <a:fillRect/>
          </a:stretch>
        </p:blipFill>
        <p:spPr>
          <a:xfrm>
            <a:off x="688182" y="0"/>
            <a:ext cx="1978819" cy="1257300"/>
          </a:xfrm>
          <a:prstGeom prst="rect">
            <a:avLst/>
          </a:prstGeom>
        </p:spPr>
      </p:pic>
    </p:spTree>
    <p:extLst>
      <p:ext uri="{BB962C8B-B14F-4D97-AF65-F5344CB8AC3E}">
        <p14:creationId xmlns="" xmlns:p14="http://schemas.microsoft.com/office/powerpoint/2010/main" val="308125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49432" y="1091334"/>
            <a:ext cx="7886700" cy="585066"/>
          </a:xfrm>
        </p:spPr>
        <p:txBody>
          <a:bodyPr>
            <a:normAutofit fontScale="70000" lnSpcReduction="20000"/>
          </a:bodyPr>
          <a:lstStyle/>
          <a:p>
            <a:pPr marL="0" indent="0">
              <a:buNone/>
            </a:pPr>
            <a:r>
              <a:rPr lang="en-GB" sz="3200" b="1" dirty="0" smtClean="0">
                <a:latin typeface="Candara" panose="020E0502030303020204" pitchFamily="34" charset="0"/>
              </a:rPr>
              <a:t>What is the most underused resource in education today?</a:t>
            </a:r>
            <a:endParaRPr lang="en-GB" sz="3200" b="1" dirty="0">
              <a:latin typeface="Candara" panose="020E0502030303020204" pitchFamily="34" charset="0"/>
            </a:endParaRPr>
          </a:p>
        </p:txBody>
      </p:sp>
      <p:sp>
        <p:nvSpPr>
          <p:cNvPr id="4" name="Obdélník 3"/>
          <p:cNvSpPr/>
          <p:nvPr/>
        </p:nvSpPr>
        <p:spPr>
          <a:xfrm>
            <a:off x="649432" y="2011325"/>
            <a:ext cx="7886700" cy="1569660"/>
          </a:xfrm>
          <a:prstGeom prst="rect">
            <a:avLst/>
          </a:prstGeom>
        </p:spPr>
        <p:txBody>
          <a:bodyPr wrap="square">
            <a:spAutoFit/>
          </a:bodyPr>
          <a:lstStyle/>
          <a:p>
            <a:r>
              <a:rPr lang="en-GB" sz="3200" dirty="0">
                <a:latin typeface="Candara" panose="020E0502030303020204" pitchFamily="34" charset="0"/>
              </a:rPr>
              <a:t>This resource can increase student engagement and achievement and decrease a teacher’s workload. </a:t>
            </a:r>
          </a:p>
        </p:txBody>
      </p:sp>
      <p:sp>
        <p:nvSpPr>
          <p:cNvPr id="5" name="Obdélník 4"/>
          <p:cNvSpPr/>
          <p:nvPr/>
        </p:nvSpPr>
        <p:spPr>
          <a:xfrm>
            <a:off x="649432" y="3361914"/>
            <a:ext cx="2416046" cy="584775"/>
          </a:xfrm>
          <a:prstGeom prst="rect">
            <a:avLst/>
          </a:prstGeom>
        </p:spPr>
        <p:txBody>
          <a:bodyPr wrap="none">
            <a:spAutoFit/>
          </a:bodyPr>
          <a:lstStyle/>
          <a:p>
            <a:r>
              <a:rPr lang="en-GB" sz="3200" dirty="0">
                <a:latin typeface="Candara" panose="020E0502030303020204" pitchFamily="34" charset="0"/>
              </a:rPr>
              <a:t>The answer? </a:t>
            </a:r>
          </a:p>
        </p:txBody>
      </p:sp>
      <p:pic>
        <p:nvPicPr>
          <p:cNvPr id="8" name="Picture 2" descr="Afbeeldingsresultaat voor parental involvement"/>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634346" y="3423469"/>
            <a:ext cx="3763721" cy="3313449"/>
          </a:xfrm>
          <a:prstGeom prst="rect">
            <a:avLst/>
          </a:prstGeom>
          <a:noFill/>
          <a:extLst>
            <a:ext uri="{909E8E84-426E-40DD-AFC4-6F175D3DCCD1}">
              <a14:hiddenFill xmlns="" xmlns:a14="http://schemas.microsoft.com/office/drawing/2010/main">
                <a:solidFill>
                  <a:srgbClr val="FFFFFF"/>
                </a:solidFill>
              </a14:hiddenFill>
            </a:ext>
          </a:extLst>
        </p:spPr>
      </p:pic>
      <p:sp>
        <p:nvSpPr>
          <p:cNvPr id="9" name="Obdélník 8"/>
          <p:cNvSpPr/>
          <p:nvPr/>
        </p:nvSpPr>
        <p:spPr>
          <a:xfrm>
            <a:off x="649432" y="4220059"/>
            <a:ext cx="3457037" cy="1015663"/>
          </a:xfrm>
          <a:prstGeom prst="rect">
            <a:avLst/>
          </a:prstGeom>
        </p:spPr>
        <p:txBody>
          <a:bodyPr wrap="none">
            <a:spAutoFit/>
          </a:bodyPr>
          <a:lstStyle/>
          <a:p>
            <a:r>
              <a:rPr lang="cs-CZ" sz="6000" b="1" dirty="0">
                <a:solidFill>
                  <a:schemeClr val="accent2"/>
                </a:solidFill>
                <a:latin typeface="Candara" panose="020E0502030303020204" pitchFamily="34" charset="0"/>
              </a:rPr>
              <a:t>PARENTS.</a:t>
            </a:r>
            <a:endParaRPr lang="en-GB" sz="6000" b="1" dirty="0">
              <a:solidFill>
                <a:schemeClr val="accent2"/>
              </a:solidFill>
              <a:latin typeface="Candara" panose="020E0502030303020204" pitchFamily="34" charset="0"/>
            </a:endParaRPr>
          </a:p>
        </p:txBody>
      </p:sp>
    </p:spTree>
    <p:extLst>
      <p:ext uri="{BB962C8B-B14F-4D97-AF65-F5344CB8AC3E}">
        <p14:creationId xmlns="" xmlns:p14="http://schemas.microsoft.com/office/powerpoint/2010/main" val="288006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50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latin typeface="Candara" panose="020E0502030303020204" pitchFamily="34" charset="0"/>
              </a:rPr>
              <a:t>Reflection</a:t>
            </a:r>
            <a:r>
              <a:rPr lang="cs-CZ" b="1" dirty="0">
                <a:latin typeface="Candara" panose="020E0502030303020204" pitchFamily="34" charset="0"/>
              </a:rPr>
              <a:t> </a:t>
            </a:r>
            <a:r>
              <a:rPr lang="cs-CZ" b="1" dirty="0" err="1">
                <a:latin typeface="Candara" panose="020E0502030303020204" pitchFamily="34" charset="0"/>
              </a:rPr>
              <a:t>of</a:t>
            </a:r>
            <a:r>
              <a:rPr lang="cs-CZ" b="1" dirty="0">
                <a:latin typeface="Candara" panose="020E0502030303020204" pitchFamily="34" charset="0"/>
              </a:rPr>
              <a:t> Group </a:t>
            </a:r>
            <a:r>
              <a:rPr lang="cs-CZ" b="1" dirty="0" err="1">
                <a:latin typeface="Candara" panose="020E0502030303020204" pitchFamily="34" charset="0"/>
              </a:rPr>
              <a:t>Activity</a:t>
            </a:r>
            <a:endParaRPr lang="en-GB" b="1" dirty="0">
              <a:latin typeface="Candara" panose="020E0502030303020204" pitchFamily="34" charset="0"/>
            </a:endParaRPr>
          </a:p>
        </p:txBody>
      </p:sp>
      <p:pic>
        <p:nvPicPr>
          <p:cNvPr id="1026" name="Picture 2" descr="Afbeeldingsresultaat voor triangle parent student teache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08300" y="2387745"/>
            <a:ext cx="4284782" cy="33549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7688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fbeeldingsresultaat voor communication and cooperation with family"/>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48095" y="801070"/>
            <a:ext cx="4162949" cy="533847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02755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15416"/>
            <a:ext cx="7886700" cy="7173416"/>
          </a:xfrm>
        </p:spPr>
        <p:txBody>
          <a:bodyPr>
            <a:normAutofit fontScale="90000"/>
          </a:bodyPr>
          <a:lstStyle/>
          <a:p>
            <a:pPr algn="ctr"/>
            <a:r>
              <a:rPr lang="en-GB" sz="4000" b="1" dirty="0">
                <a:latin typeface="Candara" panose="020E0502030303020204" pitchFamily="34" charset="0"/>
              </a:rPr>
              <a:t>Conditions necessary for good cooperation of the home and school environment</a:t>
            </a:r>
            <a:r>
              <a:rPr lang="cs-CZ" sz="4000" b="1" dirty="0">
                <a:latin typeface="Candara" panose="020E0502030303020204" pitchFamily="34" charset="0"/>
              </a:rPr>
              <a:t>:</a:t>
            </a:r>
            <a:r>
              <a:rPr lang="cs-CZ" b="1" dirty="0">
                <a:latin typeface="Candara" panose="020E0502030303020204" pitchFamily="34" charset="0"/>
              </a:rPr>
              <a:t/>
            </a:r>
            <a:br>
              <a:rPr lang="cs-CZ" b="1" dirty="0">
                <a:latin typeface="Candara" panose="020E0502030303020204" pitchFamily="34" charset="0"/>
              </a:rPr>
            </a:br>
            <a:r>
              <a:rPr lang="cs-CZ" sz="4000" b="1" dirty="0">
                <a:latin typeface="Candara" panose="020E0502030303020204" pitchFamily="34" charset="0"/>
              </a:rPr>
              <a:t/>
            </a:r>
            <a:br>
              <a:rPr lang="cs-CZ" sz="4000" b="1" dirty="0">
                <a:latin typeface="Candara" panose="020E0502030303020204" pitchFamily="34" charset="0"/>
              </a:rPr>
            </a:br>
            <a:r>
              <a:rPr lang="en-GB" sz="3600" b="1" dirty="0">
                <a:latin typeface="Candara" panose="020E0502030303020204" pitchFamily="34" charset="0"/>
              </a:rPr>
              <a:t>We are working for the good of the same child. </a:t>
            </a:r>
            <a:r>
              <a:rPr lang="cs-CZ" sz="3600" b="1" dirty="0">
                <a:latin typeface="Candara" panose="020E0502030303020204" pitchFamily="34" charset="0"/>
              </a:rPr>
              <a:t/>
            </a:r>
            <a:br>
              <a:rPr lang="cs-CZ" sz="3600" b="1" dirty="0">
                <a:latin typeface="Candara" panose="020E0502030303020204" pitchFamily="34" charset="0"/>
              </a:rPr>
            </a:br>
            <a:r>
              <a:rPr lang="en-GB" sz="3600" dirty="0">
                <a:latin typeface="Candara" panose="020E0502030303020204" pitchFamily="34" charset="0"/>
              </a:rPr>
              <a:t>Let's unite forces and unify requirements and educational methods to achieve a better result. </a:t>
            </a:r>
            <a:r>
              <a:rPr lang="cs-CZ" sz="3600" dirty="0">
                <a:latin typeface="Candara" panose="020E0502030303020204" pitchFamily="34" charset="0"/>
              </a:rPr>
              <a:t/>
            </a:r>
            <a:br>
              <a:rPr lang="cs-CZ" sz="3600" dirty="0">
                <a:latin typeface="Candara" panose="020E0502030303020204" pitchFamily="34" charset="0"/>
              </a:rPr>
            </a:br>
            <a:r>
              <a:rPr lang="cs-CZ" sz="3600" dirty="0">
                <a:latin typeface="Candara" panose="020E0502030303020204" pitchFamily="34" charset="0"/>
              </a:rPr>
              <a:t/>
            </a:r>
            <a:br>
              <a:rPr lang="cs-CZ" sz="3600" dirty="0">
                <a:latin typeface="Candara" panose="020E0502030303020204" pitchFamily="34" charset="0"/>
              </a:rPr>
            </a:br>
            <a:r>
              <a:rPr lang="en-GB" sz="3600" dirty="0">
                <a:latin typeface="Candara" panose="020E0502030303020204" pitchFamily="34" charset="0"/>
              </a:rPr>
              <a:t>A good relationship requires: </a:t>
            </a:r>
            <a:r>
              <a:rPr lang="en-GB" sz="3600" b="1" dirty="0">
                <a:solidFill>
                  <a:schemeClr val="accent2"/>
                </a:solidFill>
                <a:latin typeface="Candara" panose="020E0502030303020204" pitchFamily="34" charset="0"/>
              </a:rPr>
              <a:t>good will, openness, respect and sympathy, honesty, discretion</a:t>
            </a:r>
            <a:r>
              <a:rPr lang="cs-CZ" sz="3600" b="1" dirty="0">
                <a:solidFill>
                  <a:schemeClr val="accent2"/>
                </a:solidFill>
                <a:latin typeface="Candara" panose="020E0502030303020204" pitchFamily="34" charset="0"/>
              </a:rPr>
              <a:t>.</a:t>
            </a:r>
            <a:endParaRPr lang="en-GB" b="1" dirty="0">
              <a:solidFill>
                <a:schemeClr val="accent2"/>
              </a:solidFill>
              <a:latin typeface="Candara" panose="020E0502030303020204" pitchFamily="34" charset="0"/>
            </a:endParaRPr>
          </a:p>
        </p:txBody>
      </p:sp>
    </p:spTree>
    <p:extLst>
      <p:ext uri="{BB962C8B-B14F-4D97-AF65-F5344CB8AC3E}">
        <p14:creationId xmlns="" xmlns:p14="http://schemas.microsoft.com/office/powerpoint/2010/main" val="283655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latin typeface="Candara" panose="020E0502030303020204" pitchFamily="34" charset="0"/>
              </a:rPr>
              <a:t>The</a:t>
            </a:r>
            <a:r>
              <a:rPr lang="cs-CZ" b="1" dirty="0">
                <a:latin typeface="Candara" panose="020E0502030303020204" pitchFamily="34" charset="0"/>
              </a:rPr>
              <a:t> </a:t>
            </a:r>
            <a:r>
              <a:rPr lang="cs-CZ" b="1" dirty="0" err="1">
                <a:latin typeface="Candara" panose="020E0502030303020204" pitchFamily="34" charset="0"/>
              </a:rPr>
              <a:t>Three</a:t>
            </a:r>
            <a:r>
              <a:rPr lang="cs-CZ" b="1" dirty="0">
                <a:latin typeface="Candara" panose="020E0502030303020204" pitchFamily="34" charset="0"/>
              </a:rPr>
              <a:t>-Call </a:t>
            </a:r>
            <a:r>
              <a:rPr lang="cs-CZ" b="1" dirty="0" err="1">
                <a:latin typeface="Candara" panose="020E0502030303020204" pitchFamily="34" charset="0"/>
              </a:rPr>
              <a:t>Method</a:t>
            </a:r>
            <a:endParaRPr lang="en-GB" b="1" dirty="0">
              <a:latin typeface="Candara" panose="020E0502030303020204" pitchFamily="34" charset="0"/>
            </a:endParaRPr>
          </a:p>
        </p:txBody>
      </p:sp>
      <p:sp>
        <p:nvSpPr>
          <p:cNvPr id="3" name="Zástupný symbol pro obsah 2"/>
          <p:cNvSpPr>
            <a:spLocks noGrp="1"/>
          </p:cNvSpPr>
          <p:nvPr>
            <p:ph idx="1"/>
          </p:nvPr>
        </p:nvSpPr>
        <p:spPr>
          <a:xfrm>
            <a:off x="628651" y="1268760"/>
            <a:ext cx="5668241" cy="4971530"/>
          </a:xfrm>
        </p:spPr>
        <p:txBody>
          <a:bodyPr>
            <a:normAutofit fontScale="92500" lnSpcReduction="10000"/>
          </a:bodyPr>
          <a:lstStyle/>
          <a:p>
            <a:r>
              <a:rPr lang="en-GB" dirty="0">
                <a:latin typeface="Candara" panose="020E0502030303020204" pitchFamily="34" charset="0"/>
              </a:rPr>
              <a:t>As early in the year as possible, </a:t>
            </a:r>
            <a:r>
              <a:rPr lang="en-GB" b="1" dirty="0">
                <a:latin typeface="Candara" panose="020E0502030303020204" pitchFamily="34" charset="0"/>
              </a:rPr>
              <a:t>teachers need to call as many parents on the phone as possible</a:t>
            </a:r>
            <a:r>
              <a:rPr lang="en-GB" dirty="0">
                <a:latin typeface="Candara" panose="020E0502030303020204" pitchFamily="34" charset="0"/>
              </a:rPr>
              <a:t>, hopefully all of them if their load </a:t>
            </a:r>
            <a:r>
              <a:rPr lang="cs-CZ" dirty="0">
                <a:latin typeface="Candara" panose="020E0502030303020204" pitchFamily="34" charset="0"/>
              </a:rPr>
              <a:t/>
            </a:r>
            <a:br>
              <a:rPr lang="cs-CZ" dirty="0">
                <a:latin typeface="Candara" panose="020E0502030303020204" pitchFamily="34" charset="0"/>
              </a:rPr>
            </a:br>
            <a:r>
              <a:rPr lang="en-GB" dirty="0">
                <a:latin typeface="Candara" panose="020E0502030303020204" pitchFamily="34" charset="0"/>
              </a:rPr>
              <a:t>is small enough. </a:t>
            </a:r>
            <a:endParaRPr lang="cs-CZ" dirty="0">
              <a:latin typeface="Candara" panose="020E0502030303020204" pitchFamily="34" charset="0"/>
            </a:endParaRPr>
          </a:p>
          <a:p>
            <a:r>
              <a:rPr lang="en-GB" dirty="0">
                <a:latin typeface="Candara" panose="020E0502030303020204" pitchFamily="34" charset="0"/>
              </a:rPr>
              <a:t>The purpose of the call is to </a:t>
            </a:r>
            <a:r>
              <a:rPr lang="en-GB" b="1" dirty="0">
                <a:latin typeface="Candara" panose="020E0502030303020204" pitchFamily="34" charset="0"/>
              </a:rPr>
              <a:t>welcome the parent into the learning community and </a:t>
            </a:r>
            <a:r>
              <a:rPr lang="cs-CZ" b="1" dirty="0">
                <a:latin typeface="Candara" panose="020E0502030303020204" pitchFamily="34" charset="0"/>
              </a:rPr>
              <a:t/>
            </a:r>
            <a:br>
              <a:rPr lang="cs-CZ" b="1" dirty="0">
                <a:latin typeface="Candara" panose="020E0502030303020204" pitchFamily="34" charset="0"/>
              </a:rPr>
            </a:br>
            <a:r>
              <a:rPr lang="en-GB" b="1" dirty="0">
                <a:latin typeface="Candara" panose="020E0502030303020204" pitchFamily="34" charset="0"/>
              </a:rPr>
              <a:t>to establish a positive communication line.</a:t>
            </a:r>
          </a:p>
        </p:txBody>
      </p:sp>
      <p:pic>
        <p:nvPicPr>
          <p:cNvPr id="7170" name="Picture 2" descr="Afbeeldingsresultaat voor teacher call"/>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b="4363"/>
          <a:stretch/>
        </p:blipFill>
        <p:spPr bwMode="auto">
          <a:xfrm>
            <a:off x="6471205" y="1690688"/>
            <a:ext cx="2672795" cy="340821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79508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49" y="260649"/>
            <a:ext cx="7886700" cy="2520279"/>
          </a:xfrm>
        </p:spPr>
        <p:txBody>
          <a:bodyPr>
            <a:normAutofit fontScale="85000" lnSpcReduction="10000"/>
          </a:bodyPr>
          <a:lstStyle/>
          <a:p>
            <a:pPr marL="0" indent="0">
              <a:buNone/>
            </a:pPr>
            <a:r>
              <a:rPr lang="en-GB" dirty="0">
                <a:latin typeface="Candara" panose="020E0502030303020204" pitchFamily="34" charset="0"/>
              </a:rPr>
              <a:t>Here's an example of the type of call</a:t>
            </a:r>
            <a:r>
              <a:rPr lang="cs-CZ" dirty="0">
                <a:latin typeface="Candara" panose="020E0502030303020204" pitchFamily="34" charset="0"/>
              </a:rPr>
              <a:t>:</a:t>
            </a:r>
            <a:br>
              <a:rPr lang="cs-CZ" dirty="0">
                <a:latin typeface="Candara" panose="020E0502030303020204" pitchFamily="34" charset="0"/>
              </a:rPr>
            </a:br>
            <a:r>
              <a:rPr lang="en-GB" dirty="0">
                <a:latin typeface="Candara" panose="020E0502030303020204" pitchFamily="34" charset="0"/>
              </a:rPr>
              <a:t>"Hello, Mr. </a:t>
            </a:r>
            <a:r>
              <a:rPr lang="en-GB" dirty="0" err="1">
                <a:latin typeface="Candara" panose="020E0502030303020204" pitchFamily="34" charset="0"/>
              </a:rPr>
              <a:t>Curwin</a:t>
            </a:r>
            <a:r>
              <a:rPr lang="en-GB" dirty="0">
                <a:latin typeface="Candara" panose="020E0502030303020204" pitchFamily="34" charset="0"/>
              </a:rPr>
              <a:t>. I'm David's teacher. I just want you to know how happy I am to have David in my classroom this year, and to let you know that if any problems should occur, I'd be happy to talk with you so we can work together to make things better." </a:t>
            </a:r>
            <a:endParaRPr lang="cs-CZ" dirty="0">
              <a:latin typeface="Candara" panose="020E0502030303020204" pitchFamily="34" charset="0"/>
            </a:endParaRPr>
          </a:p>
          <a:p>
            <a:pPr marL="0" indent="0">
              <a:buNone/>
            </a:pPr>
            <a:endParaRPr lang="en-GB" dirty="0">
              <a:latin typeface="Candara" panose="020E0502030303020204" pitchFamily="34" charset="0"/>
            </a:endParaRPr>
          </a:p>
        </p:txBody>
      </p:sp>
      <p:sp>
        <p:nvSpPr>
          <p:cNvPr id="4" name="Obdélník 3"/>
          <p:cNvSpPr/>
          <p:nvPr/>
        </p:nvSpPr>
        <p:spPr>
          <a:xfrm>
            <a:off x="166774" y="2492897"/>
            <a:ext cx="8810452" cy="3970318"/>
          </a:xfrm>
          <a:prstGeom prst="rect">
            <a:avLst/>
          </a:prstGeom>
        </p:spPr>
        <p:txBody>
          <a:bodyPr wrap="square">
            <a:spAutoFit/>
          </a:bodyPr>
          <a:lstStyle/>
          <a:p>
            <a:pPr marL="457200" indent="-274638">
              <a:buClr>
                <a:schemeClr val="accent2"/>
              </a:buClr>
            </a:pPr>
            <a:r>
              <a:rPr lang="en-US" sz="2800" dirty="0" smtClean="0">
                <a:latin typeface="Candara" panose="020E0502030303020204" pitchFamily="34" charset="0"/>
              </a:rPr>
              <a:t>   </a:t>
            </a:r>
            <a:r>
              <a:rPr lang="cs-CZ" sz="2800" dirty="0" smtClean="0">
                <a:latin typeface="Candara" panose="020E0502030303020204" pitchFamily="34" charset="0"/>
              </a:rPr>
              <a:t>T</a:t>
            </a:r>
            <a:r>
              <a:rPr lang="en-GB" sz="2800" dirty="0">
                <a:latin typeface="Candara" panose="020E0502030303020204" pitchFamily="34" charset="0"/>
              </a:rPr>
              <a:t>he second call is to tell the parent something good the child has done. Stay away from superficial like dress and focus on behaviour, improvement and quality of work. </a:t>
            </a:r>
            <a:endParaRPr lang="cs-CZ" sz="2800" dirty="0" smtClean="0">
              <a:latin typeface="Candara" panose="020E0502030303020204" pitchFamily="34" charset="0"/>
            </a:endParaRPr>
          </a:p>
          <a:p>
            <a:pPr marL="457200" indent="-274638">
              <a:buClr>
                <a:schemeClr val="accent2"/>
              </a:buClr>
              <a:buFont typeface="Arial" panose="020B0604020202020204" pitchFamily="34" charset="0"/>
              <a:buChar char="•"/>
            </a:pPr>
            <a:r>
              <a:rPr lang="en-GB" sz="2800" b="1" dirty="0">
                <a:latin typeface="Candara" panose="020E0502030303020204" pitchFamily="34" charset="0"/>
              </a:rPr>
              <a:t>Only after these calls have been made should the teacher call about </a:t>
            </a:r>
            <a:r>
              <a:rPr lang="en-GB" sz="2800" b="1" dirty="0" smtClean="0">
                <a:latin typeface="Candara" panose="020E0502030303020204" pitchFamily="34" charset="0"/>
              </a:rPr>
              <a:t>a </a:t>
            </a:r>
            <a:r>
              <a:rPr lang="en-GB" sz="2800" b="1" dirty="0">
                <a:latin typeface="Candara" panose="020E0502030303020204" pitchFamily="34" charset="0"/>
              </a:rPr>
              <a:t>problem; not before. </a:t>
            </a:r>
            <a:endParaRPr lang="cs-CZ" sz="2800" b="1" dirty="0">
              <a:latin typeface="Candara" panose="020E0502030303020204" pitchFamily="34" charset="0"/>
            </a:endParaRPr>
          </a:p>
          <a:p>
            <a:pPr marL="457200" indent="-274638">
              <a:buClr>
                <a:schemeClr val="accent2"/>
              </a:buClr>
              <a:buFont typeface="Arial" panose="020B0604020202020204" pitchFamily="34" charset="0"/>
              <a:buChar char="•"/>
            </a:pPr>
            <a:r>
              <a:rPr lang="en-GB" sz="2800" b="1" dirty="0">
                <a:solidFill>
                  <a:schemeClr val="accent2"/>
                </a:solidFill>
                <a:latin typeface="Candara" panose="020E0502030303020204" pitchFamily="34" charset="0"/>
              </a:rPr>
              <a:t>In this way, parents and teachers have already established </a:t>
            </a:r>
            <a:r>
              <a:rPr lang="en-GB" sz="2800" b="1" dirty="0" smtClean="0">
                <a:solidFill>
                  <a:schemeClr val="accent2"/>
                </a:solidFill>
                <a:latin typeface="Candara" panose="020E0502030303020204" pitchFamily="34" charset="0"/>
              </a:rPr>
              <a:t>a </a:t>
            </a:r>
            <a:r>
              <a:rPr lang="en-GB" sz="2800" b="1" dirty="0">
                <a:solidFill>
                  <a:schemeClr val="accent2"/>
                </a:solidFill>
                <a:latin typeface="Candara" panose="020E0502030303020204" pitchFamily="34" charset="0"/>
              </a:rPr>
              <a:t>trusting, workable relationship that significantly diminishes blaming.</a:t>
            </a:r>
          </a:p>
        </p:txBody>
      </p:sp>
    </p:spTree>
    <p:extLst>
      <p:ext uri="{BB962C8B-B14F-4D97-AF65-F5344CB8AC3E}">
        <p14:creationId xmlns="" xmlns:p14="http://schemas.microsoft.com/office/powerpoint/2010/main" val="270972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fbeeldingsresultaat voor parent and teacher relationship quote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448791" y="3141016"/>
            <a:ext cx="4124325" cy="3716984"/>
          </a:xfrm>
          <a:prstGeom prst="rect">
            <a:avLst/>
          </a:prstGeom>
          <a:noFill/>
          <a:extLst>
            <a:ext uri="{909E8E84-426E-40DD-AFC4-6F175D3DCCD1}">
              <a14:hiddenFill xmlns="" xmlns:a14="http://schemas.microsoft.com/office/drawing/2010/main">
                <a:solidFill>
                  <a:srgbClr val="FFFFFF"/>
                </a:solidFill>
              </a14:hiddenFill>
            </a:ext>
          </a:extLst>
        </p:spPr>
      </p:pic>
      <p:pic>
        <p:nvPicPr>
          <p:cNvPr id="3" name="Picture 2" descr="Afbeeldingsresultaat voor bridge"/>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1047" y="1"/>
            <a:ext cx="9144000" cy="469093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1380558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172</Words>
  <Application>Microsoft Office PowerPoint</Application>
  <PresentationFormat>Προβολή στην οθόνη (4:3)</PresentationFormat>
  <Paragraphs>20</Paragraphs>
  <Slides>8</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Διαφάνεια 1</vt:lpstr>
      <vt:lpstr>Διαφάνεια 2</vt:lpstr>
      <vt:lpstr>Reflection of Group Activity</vt:lpstr>
      <vt:lpstr>Διαφάνεια 4</vt:lpstr>
      <vt:lpstr>Conditions necessary for good cooperation of the home and school environment:  We are working for the good of the same child.  Let's unite forces and unify requirements and educational methods to achieve a better result.   A good relationship requires: good will, openness, respect and sympathy, honesty, discretion.</vt:lpstr>
      <vt:lpstr>The Three-Call Method</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dc:creator>
  <cp:lastModifiedBy>PC</cp:lastModifiedBy>
  <cp:revision>5</cp:revision>
  <dcterms:created xsi:type="dcterms:W3CDTF">2017-11-25T18:43:51Z</dcterms:created>
  <dcterms:modified xsi:type="dcterms:W3CDTF">2017-11-25T22:38:02Z</dcterms:modified>
</cp:coreProperties>
</file>