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0054-4624-4FEE-AB7F-39A83D525C8C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9F762-BA5B-432D-A0EB-FD4727BAFD8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do countries </a:t>
            </a:r>
            <a:r>
              <a:rPr lang="cs-CZ" sz="1200" dirty="0" smtClean="0"/>
              <a:t>make</a:t>
            </a:r>
            <a:r>
              <a:rPr lang="en-US" sz="1200" dirty="0" smtClean="0"/>
              <a:t> their systems of provision to meet the needs of pupils identified as having disabilities?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7DD1B-0911-41A4-8661-66A6B212F0E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239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2F0C-BA79-42BF-8F11-09360ABFC106}" type="datetimeFigureOut">
              <a:rPr lang="el-GR" smtClean="0"/>
              <a:t>25/11/2017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D4E4-EA25-4530-959F-9295C0A52FE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Integration and inclusion, mainstreaming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114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04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 on children</a:t>
            </a:r>
            <a:br>
              <a:rPr lang="en-US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Ten percent of the world’s population is disabled. As many as 20% of the poorest of the </a:t>
            </a:r>
            <a:r>
              <a:rPr lang="en-US" dirty="0" smtClean="0"/>
              <a:t>poor </a:t>
            </a:r>
            <a:r>
              <a:rPr lang="cs-CZ" dirty="0" smtClean="0"/>
              <a:t>are </a:t>
            </a:r>
            <a:r>
              <a:rPr lang="cs-CZ" dirty="0"/>
              <a:t>disabled</a:t>
            </a:r>
            <a:r>
              <a:rPr lang="cs-CZ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Children </a:t>
            </a:r>
            <a:r>
              <a:rPr lang="en-US" dirty="0"/>
              <a:t>make up a large proportion of the population (varies by country</a:t>
            </a:r>
            <a:r>
              <a:rPr lang="en-US" dirty="0" smtClean="0"/>
              <a:t>).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Children </a:t>
            </a:r>
            <a:r>
              <a:rPr lang="en-US" dirty="0"/>
              <a:t>are particularly vulnerable to </a:t>
            </a:r>
            <a:r>
              <a:rPr lang="en-US" dirty="0" smtClean="0"/>
              <a:t>related </a:t>
            </a:r>
            <a:r>
              <a:rPr lang="en-US" dirty="0"/>
              <a:t>diseases, some have severe </a:t>
            </a:r>
            <a:r>
              <a:rPr lang="en-US" dirty="0" smtClean="0"/>
              <a:t>and long-term </a:t>
            </a:r>
            <a:r>
              <a:rPr lang="en-US" dirty="0"/>
              <a:t>consequences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Children </a:t>
            </a:r>
            <a:r>
              <a:rPr lang="en-US" dirty="0"/>
              <a:t>– especially girls – are often </a:t>
            </a:r>
            <a:r>
              <a:rPr lang="en-US" dirty="0" smtClean="0"/>
              <a:t>miss </a:t>
            </a:r>
            <a:r>
              <a:rPr lang="en-US" dirty="0"/>
              <a:t>out on education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Children miss </a:t>
            </a:r>
            <a:r>
              <a:rPr lang="en-US" dirty="0"/>
              <a:t>school; many girls miss school when menstrual hygiene </a:t>
            </a:r>
            <a:r>
              <a:rPr lang="en-US" dirty="0" smtClean="0"/>
              <a:t>needs  are </a:t>
            </a:r>
            <a:r>
              <a:rPr lang="en-US" dirty="0"/>
              <a:t>not met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77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children need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153400" cy="4495800"/>
          </a:xfrm>
        </p:spPr>
        <p:txBody>
          <a:bodyPr/>
          <a:lstStyle/>
          <a:p>
            <a:r>
              <a:rPr lang="cs-CZ" dirty="0" smtClean="0"/>
              <a:t>Love - </a:t>
            </a:r>
            <a:r>
              <a:rPr lang="en-US" dirty="0" smtClean="0"/>
              <a:t>to grow up to be happy</a:t>
            </a:r>
            <a:endParaRPr lang="cs-CZ" dirty="0" smtClean="0"/>
          </a:p>
          <a:p>
            <a:r>
              <a:rPr lang="cs-CZ" dirty="0" smtClean="0"/>
              <a:t>Talking and listening</a:t>
            </a:r>
          </a:p>
          <a:p>
            <a:r>
              <a:rPr lang="cs-CZ" dirty="0" smtClean="0"/>
              <a:t>Guidance and understanding</a:t>
            </a:r>
          </a:p>
          <a:p>
            <a:r>
              <a:rPr lang="cs-CZ" dirty="0" smtClean="0"/>
              <a:t>Limits and boundaries</a:t>
            </a:r>
            <a:endParaRPr lang="en-US" dirty="0" smtClean="0"/>
          </a:p>
          <a:p>
            <a:r>
              <a:rPr lang="en-US" dirty="0" smtClean="0"/>
              <a:t>Great teachers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819400"/>
            <a:ext cx="28225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0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32632" cy="48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85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All you need is love…</a:t>
            </a:r>
            <a:endParaRPr lang="cs-CZ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8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Children need great teachers</a:t>
            </a:r>
            <a:r>
              <a:rPr lang="en-US" sz="3200" dirty="0" smtClean="0"/>
              <a:t> and parents</a:t>
            </a:r>
            <a:endParaRPr lang="cs-CZ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424362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65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to be a great teacher</a:t>
            </a:r>
            <a:r>
              <a:rPr lang="en-US" dirty="0" smtClean="0"/>
              <a:t>?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148012" cy="35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514600" cy="355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23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3989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91449"/>
            <a:ext cx="4181475" cy="257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30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ew </a:t>
            </a:r>
            <a:r>
              <a:rPr lang="en-US" sz="3200" dirty="0"/>
              <a:t>paradigm on equality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All children with disabilities are to be educated to the „maximum extent“ with children who do not have disabilities.</a:t>
            </a:r>
            <a:br>
              <a:rPr lang="cs-CZ" dirty="0"/>
            </a:br>
            <a:r>
              <a:rPr lang="cs-CZ" sz="1600" dirty="0" smtClean="0"/>
              <a:t>Federal law i.D.E.A. Sec. 612:5 A</a:t>
            </a:r>
          </a:p>
          <a:p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77350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i="0" dirty="0" smtClean="0"/>
              <a:t>Inclusion can occur in schools, churches, playgrounds, work and in recreation...</a:t>
            </a:r>
            <a:r>
              <a:rPr lang="cs-CZ" i="0" dirty="0" smtClean="0"/>
              <a:t/>
            </a:r>
            <a:br>
              <a:rPr lang="cs-CZ" i="0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934201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94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911072" cy="48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914400"/>
            <a:ext cx="3914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Our Education </a:t>
            </a:r>
            <a:r>
              <a:rPr lang="cs-CZ" sz="2800" dirty="0"/>
              <a:t>S</a:t>
            </a:r>
            <a:r>
              <a:rPr lang="cs-CZ" sz="2800" dirty="0" smtClean="0"/>
              <a:t>ystem....</a:t>
            </a:r>
            <a:r>
              <a:rPr lang="en-US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2033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Tendency in Europe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Europe is to develop policy aimed at inclusion of pupils in need of special education support in mainstream schools</a:t>
            </a:r>
            <a:r>
              <a:rPr lang="cs-CZ" dirty="0" smtClean="0"/>
              <a:t>, providing teachers with varying degrees of support in terms of supplementary staff, materials, in-service training and equipment.</a:t>
            </a:r>
          </a:p>
          <a:p>
            <a:endParaRPr lang="cs-CZ" dirty="0" smtClean="0"/>
          </a:p>
          <a:p>
            <a:r>
              <a:rPr lang="cs-CZ" sz="3000" dirty="0" smtClean="0"/>
              <a:t>Experience demonstrates that the inclusion with SEN is the best achi</a:t>
            </a:r>
            <a:r>
              <a:rPr lang="en-US" sz="3000" dirty="0" smtClean="0"/>
              <a:t>e</a:t>
            </a:r>
            <a:r>
              <a:rPr lang="cs-CZ" sz="3000" dirty="0" smtClean="0"/>
              <a:t>ved within inclusive schools that serve almost all children within community. Pupils can achi</a:t>
            </a:r>
            <a:r>
              <a:rPr lang="en-US" sz="3000" dirty="0" smtClean="0"/>
              <a:t>e</a:t>
            </a:r>
            <a:r>
              <a:rPr lang="cs-CZ" sz="3000" dirty="0" smtClean="0"/>
              <a:t>ve the fullest </a:t>
            </a:r>
            <a:r>
              <a:rPr lang="en-US" sz="3000" dirty="0" smtClean="0"/>
              <a:t>e</a:t>
            </a:r>
            <a:r>
              <a:rPr lang="cs-CZ" sz="3000" dirty="0" smtClean="0"/>
              <a:t>ducational progress an</a:t>
            </a:r>
            <a:r>
              <a:rPr lang="en-US" sz="3000" dirty="0" smtClean="0"/>
              <a:t>d </a:t>
            </a:r>
            <a:r>
              <a:rPr lang="cs-CZ" sz="3000" dirty="0" smtClean="0"/>
              <a:t>soci</a:t>
            </a:r>
            <a:r>
              <a:rPr lang="en-US" sz="3000" dirty="0" smtClean="0"/>
              <a:t>a</a:t>
            </a:r>
            <a:r>
              <a:rPr lang="cs-CZ" sz="3000" dirty="0" smtClean="0"/>
              <a:t>l inclusion.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910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Discussing </a:t>
            </a:r>
            <a:r>
              <a:rPr lang="cs-CZ" sz="3600" dirty="0" smtClean="0">
                <a:solidFill>
                  <a:srgbClr val="C00000"/>
                </a:solidFill>
              </a:rPr>
              <a:t>barriers</a:t>
            </a: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2800" dirty="0"/>
              <a:t>Barriers to inclusion are broken down into four main areas: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Individual. </a:t>
            </a:r>
            <a:r>
              <a:rPr lang="en-US" dirty="0"/>
              <a:t>Barriers to do with vulnerable people’s own limitations.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Environmental. </a:t>
            </a:r>
            <a:r>
              <a:rPr lang="en-US" dirty="0"/>
              <a:t>Physical barriers in the natural or built environment.</a:t>
            </a:r>
          </a:p>
          <a:p>
            <a:pPr marL="0" indent="0">
              <a:buNone/>
            </a:pPr>
            <a:r>
              <a:rPr lang="cs-CZ" b="1" dirty="0" smtClean="0"/>
              <a:t>Institutional </a:t>
            </a:r>
            <a:r>
              <a:rPr lang="cs-CZ" b="1" dirty="0"/>
              <a:t>(or organisational) </a:t>
            </a:r>
            <a:r>
              <a:rPr lang="cs-CZ" dirty="0"/>
              <a:t>eg national laws, policies, strategies. </a:t>
            </a:r>
            <a:r>
              <a:rPr lang="cs-CZ" dirty="0" smtClean="0"/>
              <a:t>Implementation</a:t>
            </a:r>
            <a:r>
              <a:rPr lang="en-US" dirty="0" smtClean="0"/>
              <a:t> practices </a:t>
            </a:r>
            <a:r>
              <a:rPr lang="en-US" dirty="0"/>
              <a:t>of an </a:t>
            </a:r>
            <a:r>
              <a:rPr lang="en-US" dirty="0" err="1"/>
              <a:t>organiation</a:t>
            </a:r>
            <a:r>
              <a:rPr lang="en-US" dirty="0"/>
              <a:t>, staff capacity, lack of information etc.</a:t>
            </a:r>
          </a:p>
          <a:p>
            <a:pPr marL="0" indent="0">
              <a:buNone/>
            </a:pPr>
            <a:r>
              <a:rPr lang="en-US" b="1" dirty="0" smtClean="0"/>
              <a:t>Attitudes </a:t>
            </a:r>
            <a:r>
              <a:rPr lang="en-US" dirty="0"/>
              <a:t>and </a:t>
            </a:r>
            <a:r>
              <a:rPr lang="en-US" dirty="0" err="1"/>
              <a:t>behaviour</a:t>
            </a:r>
            <a:r>
              <a:rPr lang="en-US" dirty="0"/>
              <a:t> of family or society, social practices, traditional beliefs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200" dirty="0"/>
              <a:t>Key points</a:t>
            </a:r>
          </a:p>
          <a:p>
            <a:pPr marL="0" indent="0">
              <a:buNone/>
            </a:pPr>
            <a:r>
              <a:rPr lang="en-US" sz="2200" dirty="0"/>
              <a:t>Identifying barriers makes the issues more manageable and highlights areas where </a:t>
            </a:r>
            <a:r>
              <a:rPr lang="en-US" sz="2200" dirty="0" smtClean="0"/>
              <a:t>direct intervention </a:t>
            </a:r>
            <a:r>
              <a:rPr lang="en-US" sz="2200" dirty="0"/>
              <a:t>can make a difference.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30513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Social </a:t>
            </a:r>
            <a:r>
              <a:rPr lang="cs-CZ" sz="3200" dirty="0" smtClean="0">
                <a:solidFill>
                  <a:srgbClr val="C00000"/>
                </a:solidFill>
              </a:rPr>
              <a:t>models</a:t>
            </a:r>
            <a:r>
              <a:rPr lang="en-US" sz="3200" dirty="0" smtClean="0">
                <a:solidFill>
                  <a:srgbClr val="C00000"/>
                </a:solidFill>
              </a:rPr>
              <a:t> - </a:t>
            </a:r>
            <a:r>
              <a:rPr lang="cs-CZ" sz="3200" dirty="0" smtClean="0">
                <a:solidFill>
                  <a:srgbClr val="C00000"/>
                </a:solidFill>
              </a:rPr>
              <a:t>Inclusive approach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/>
              <a:t>disabled </a:t>
            </a:r>
            <a:r>
              <a:rPr lang="en-US" sz="3200" dirty="0"/>
              <a:t>people are part of society</a:t>
            </a:r>
            <a:endParaRPr lang="cs-CZ" sz="3200" dirty="0"/>
          </a:p>
        </p:txBody>
      </p:sp>
      <p:sp>
        <p:nvSpPr>
          <p:cNvPr id="4" name="Oval 3"/>
          <p:cNvSpPr/>
          <p:nvPr/>
        </p:nvSpPr>
        <p:spPr>
          <a:xfrm>
            <a:off x="533400" y="1447800"/>
            <a:ext cx="3810000" cy="32004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1400" dirty="0">
              <a:latin typeface="MetaPlusMedium-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43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Society</a:t>
            </a:r>
            <a:endParaRPr lang="cs-CZ" sz="2400" dirty="0"/>
          </a:p>
        </p:txBody>
      </p:sp>
      <p:sp>
        <p:nvSpPr>
          <p:cNvPr id="6" name="Oval 5"/>
          <p:cNvSpPr/>
          <p:nvPr/>
        </p:nvSpPr>
        <p:spPr>
          <a:xfrm>
            <a:off x="1485900" y="2893138"/>
            <a:ext cx="1905000" cy="1371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Disabled</a:t>
            </a:r>
          </a:p>
          <a:p>
            <a:r>
              <a:rPr lang="cs-CZ" sz="2400" dirty="0"/>
              <a:t>people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783" y="2438399"/>
            <a:ext cx="3855163" cy="38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63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The indicators cover 3 dimension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Creating inclusive </a:t>
            </a:r>
            <a:r>
              <a:rPr lang="cs-CZ" b="1" dirty="0" smtClean="0"/>
              <a:t>culture</a:t>
            </a:r>
            <a:r>
              <a:rPr lang="cs-CZ" dirty="0" smtClean="0"/>
              <a:t>- building community, establishing inclusive values</a:t>
            </a:r>
          </a:p>
          <a:p>
            <a:r>
              <a:rPr lang="en-US" dirty="0" smtClean="0"/>
              <a:t>I</a:t>
            </a:r>
            <a:r>
              <a:rPr lang="cs-CZ" dirty="0" smtClean="0"/>
              <a:t>nclusive </a:t>
            </a:r>
            <a:r>
              <a:rPr lang="cs-CZ" b="1" dirty="0" smtClean="0"/>
              <a:t>policies</a:t>
            </a:r>
            <a:r>
              <a:rPr lang="cs-CZ" dirty="0" smtClean="0"/>
              <a:t> –developing the school for all, organism supportin</a:t>
            </a:r>
            <a:r>
              <a:rPr lang="en-US" smtClean="0"/>
              <a:t>g</a:t>
            </a:r>
            <a:r>
              <a:rPr lang="cs-CZ" smtClean="0"/>
              <a:t> </a:t>
            </a:r>
            <a:r>
              <a:rPr lang="cs-CZ" dirty="0" smtClean="0"/>
              <a:t>diversity</a:t>
            </a:r>
          </a:p>
          <a:p>
            <a:r>
              <a:rPr lang="cs-CZ" dirty="0" smtClean="0"/>
              <a:t>Evolving inclusive </a:t>
            </a:r>
            <a:r>
              <a:rPr lang="cs-CZ" b="1" dirty="0" smtClean="0"/>
              <a:t>practice</a:t>
            </a:r>
            <a:r>
              <a:rPr lang="cs-CZ" dirty="0" smtClean="0"/>
              <a:t> –orchestraiting learning, mobilising resources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1600" dirty="0" smtClean="0"/>
              <a:t>Booth. T.,  Ainscow, M </a:t>
            </a:r>
            <a:r>
              <a:rPr lang="en-US" sz="1600" dirty="0" smtClean="0"/>
              <a:t>(</a:t>
            </a:r>
            <a:r>
              <a:rPr lang="cs-CZ" sz="1600" dirty="0" smtClean="0"/>
              <a:t>2002</a:t>
            </a:r>
            <a:r>
              <a:rPr lang="en-US" sz="1600" dirty="0" smtClean="0"/>
              <a:t>) Index of inclusion: developing learning and participation in schools. Bristol: Centre for Studies on  Inclusive Education </a:t>
            </a:r>
            <a:r>
              <a:rPr lang="cs-CZ" sz="1600" dirty="0" smtClean="0"/>
              <a:t>, </a:t>
            </a:r>
            <a:r>
              <a:rPr lang="en-US" sz="1600" dirty="0" smtClean="0"/>
              <a:t>(</a:t>
            </a:r>
            <a:r>
              <a:rPr lang="cs-CZ" sz="1600" dirty="0" smtClean="0"/>
              <a:t>CSIE</a:t>
            </a:r>
            <a:r>
              <a:rPr lang="en-US" sz="1600" dirty="0" smtClean="0"/>
              <a:t>)</a:t>
            </a:r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958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471737" cy="33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6324600" cy="486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29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444</Words>
  <Application>Microsoft Office PowerPoint</Application>
  <PresentationFormat>Προβολή στην οθόνη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Integration and inclusion, mainstreaming </vt:lpstr>
      <vt:lpstr>New paradigm on equality</vt:lpstr>
      <vt:lpstr>Inclusion can occur in schools, churches, playgrounds, work and in recreation... </vt:lpstr>
      <vt:lpstr>Διαφάνεια 4</vt:lpstr>
      <vt:lpstr>Tendency in Europe </vt:lpstr>
      <vt:lpstr>Discussing barriers Barriers to inclusion are broken down into four main areas:</vt:lpstr>
      <vt:lpstr>Social models - Inclusive approach:  disabled people are part of society</vt:lpstr>
      <vt:lpstr>The indicators cover 3 dimension</vt:lpstr>
      <vt:lpstr> </vt:lpstr>
      <vt:lpstr>Focus on children </vt:lpstr>
      <vt:lpstr>What children need</vt:lpstr>
      <vt:lpstr>Διαφάνεια 12</vt:lpstr>
      <vt:lpstr>Children need great teachers and parents</vt:lpstr>
      <vt:lpstr>How to be a great teacher?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and inclusion, mainstreaming </dc:title>
  <dc:creator>PC</dc:creator>
  <cp:lastModifiedBy>PC</cp:lastModifiedBy>
  <cp:revision>1</cp:revision>
  <dcterms:created xsi:type="dcterms:W3CDTF">2017-11-25T21:52:45Z</dcterms:created>
  <dcterms:modified xsi:type="dcterms:W3CDTF">2017-11-25T22:00:42Z</dcterms:modified>
</cp:coreProperties>
</file>