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91" r:id="rId4"/>
    <p:sldId id="292" r:id="rId5"/>
    <p:sldId id="293" r:id="rId6"/>
    <p:sldId id="256" r:id="rId7"/>
    <p:sldId id="286" r:id="rId8"/>
    <p:sldId id="260" r:id="rId9"/>
    <p:sldId id="257" r:id="rId10"/>
    <p:sldId id="277" r:id="rId11"/>
    <p:sldId id="268" r:id="rId12"/>
    <p:sldId id="267" r:id="rId13"/>
    <p:sldId id="279" r:id="rId14"/>
    <p:sldId id="263" r:id="rId15"/>
    <p:sldId id="269" r:id="rId16"/>
    <p:sldId id="283" r:id="rId17"/>
    <p:sldId id="264" r:id="rId18"/>
    <p:sldId id="261" r:id="rId19"/>
    <p:sldId id="258" r:id="rId20"/>
    <p:sldId id="281" r:id="rId21"/>
    <p:sldId id="280" r:id="rId22"/>
    <p:sldId id="271" r:id="rId23"/>
    <p:sldId id="275" r:id="rId24"/>
    <p:sldId id="272" r:id="rId25"/>
    <p:sldId id="273" r:id="rId26"/>
    <p:sldId id="274" r:id="rId27"/>
    <p:sldId id="265" r:id="rId28"/>
    <p:sldId id="278" r:id="rId29"/>
    <p:sldId id="266" r:id="rId30"/>
    <p:sldId id="259" r:id="rId31"/>
    <p:sldId id="282" r:id="rId32"/>
    <p:sldId id="284" r:id="rId33"/>
    <p:sldId id="285" r:id="rId34"/>
    <p:sldId id="270" r:id="rId35"/>
    <p:sldId id="287" r:id="rId3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8BD60CA4-13BE-4082-8ABE-2F9CE331EED6}" type="datetimeFigureOut">
              <a:rPr lang="cs-CZ" smtClean="0"/>
              <a:pPr/>
              <a:t>26.11.2017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F9D4FB2-555B-4640-A198-2107E2AD38B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BD60CA4-13BE-4082-8ABE-2F9CE331EED6}" type="datetimeFigureOut">
              <a:rPr lang="cs-CZ" smtClean="0"/>
              <a:pPr/>
              <a:t>26.11.2017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F9D4FB2-555B-4640-A198-2107E2AD38B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BD60CA4-13BE-4082-8ABE-2F9CE331EED6}" type="datetimeFigureOut">
              <a:rPr lang="cs-CZ" smtClean="0"/>
              <a:pPr/>
              <a:t>26.11.2017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F9D4FB2-555B-4640-A198-2107E2AD38B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BD60CA4-13BE-4082-8ABE-2F9CE331EED6}" type="datetimeFigureOut">
              <a:rPr lang="cs-CZ" smtClean="0"/>
              <a:pPr/>
              <a:t>26.11.2017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F9D4FB2-555B-4640-A198-2107E2AD38B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8BD60CA4-13BE-4082-8ABE-2F9CE331EED6}" type="datetimeFigureOut">
              <a:rPr lang="cs-CZ" smtClean="0"/>
              <a:pPr/>
              <a:t>26.11.2017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F9D4FB2-555B-4640-A198-2107E2AD38B6}"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BD60CA4-13BE-4082-8ABE-2F9CE331EED6}" type="datetimeFigureOut">
              <a:rPr lang="cs-CZ" smtClean="0"/>
              <a:pPr/>
              <a:t>26.11.2017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F9D4FB2-555B-4640-A198-2107E2AD38B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BD60CA4-13BE-4082-8ABE-2F9CE331EED6}" type="datetimeFigureOut">
              <a:rPr lang="cs-CZ" smtClean="0"/>
              <a:pPr/>
              <a:t>26.11.2017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F9D4FB2-555B-4640-A198-2107E2AD38B6}"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8BD60CA4-13BE-4082-8ABE-2F9CE331EED6}" type="datetimeFigureOut">
              <a:rPr lang="cs-CZ" smtClean="0"/>
              <a:pPr/>
              <a:t>26.11.2017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F9D4FB2-555B-4640-A198-2107E2AD38B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BD60CA4-13BE-4082-8ABE-2F9CE331EED6}" type="datetimeFigureOut">
              <a:rPr lang="cs-CZ" smtClean="0"/>
              <a:pPr/>
              <a:t>26.11.2017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F9D4FB2-555B-4640-A198-2107E2AD38B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BD60CA4-13BE-4082-8ABE-2F9CE331EED6}" type="datetimeFigureOut">
              <a:rPr lang="cs-CZ" smtClean="0"/>
              <a:pPr/>
              <a:t>26.11.2017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F9D4FB2-555B-4640-A198-2107E2AD38B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BD60CA4-13BE-4082-8ABE-2F9CE331EED6}" type="datetimeFigureOut">
              <a:rPr lang="cs-CZ" smtClean="0"/>
              <a:pPr/>
              <a:t>26.11.2017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F9D4FB2-555B-4640-A198-2107E2AD38B6}"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60CA4-13BE-4082-8ABE-2F9CE331EED6}" type="datetimeFigureOut">
              <a:rPr lang="cs-CZ" smtClean="0"/>
              <a:pPr/>
              <a:t>26.11.2017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D4FB2-555B-4640-A198-2107E2AD38B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pecsforall.com/" TargetMode="External"/><Relationship Id="rId2" Type="http://schemas.openxmlformats.org/officeDocument/2006/relationships/hyperlink" Target="http://www.easy-to-read.eu/" TargetMode="External"/><Relationship Id="rId1" Type="http://schemas.openxmlformats.org/officeDocument/2006/relationships/slideLayout" Target="../slideLayouts/slideLayout2.xml"/><Relationship Id="rId5" Type="http://schemas.openxmlformats.org/officeDocument/2006/relationships/hyperlink" Target="http://smartourismguide.com/" TargetMode="External"/><Relationship Id="rId4" Type="http://schemas.openxmlformats.org/officeDocument/2006/relationships/hyperlink" Target="http://www.easyhealth.org.uk/"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Dyscalculia" TargetMode="External"/><Relationship Id="rId2" Type="http://schemas.openxmlformats.org/officeDocument/2006/relationships/hyperlink" Target="https://en.wikipedia.org/wiki/Dyslexia" TargetMode="External"/><Relationship Id="rId1" Type="http://schemas.openxmlformats.org/officeDocument/2006/relationships/slideLayout" Target="../slideLayouts/slideLayout5.xml"/><Relationship Id="rId4" Type="http://schemas.openxmlformats.org/officeDocument/2006/relationships/hyperlink" Target="https://en.wikipedia.org/wiki/Dysgraphi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r>
              <a:rPr lang="en-US" b="1" dirty="0" smtClean="0"/>
              <a:t>SPECIAL NEEDS CHILDREN: EACH CHILD HAS DIFFERENT SPECIAL NEEDS</a:t>
            </a:r>
          </a:p>
          <a:p>
            <a:r>
              <a:rPr lang="en-US" dirty="0" smtClean="0"/>
              <a:t>➤ </a:t>
            </a:r>
            <a:r>
              <a:rPr lang="en-US" b="1" dirty="0" smtClean="0"/>
              <a:t>Children with special needs may have:</a:t>
            </a:r>
          </a:p>
          <a:p>
            <a:r>
              <a:rPr lang="en-US" dirty="0" smtClean="0"/>
              <a:t>mild learning disabilities</a:t>
            </a:r>
          </a:p>
          <a:p>
            <a:r>
              <a:rPr lang="en-US" dirty="0" smtClean="0"/>
              <a:t>profound cognitive impairment</a:t>
            </a:r>
          </a:p>
          <a:p>
            <a:r>
              <a:rPr lang="en-US" dirty="0" smtClean="0"/>
              <a:t>food allergies</a:t>
            </a:r>
          </a:p>
          <a:p>
            <a:r>
              <a:rPr lang="en-US" dirty="0" smtClean="0"/>
              <a:t>serious illness</a:t>
            </a:r>
          </a:p>
          <a:p>
            <a:r>
              <a:rPr lang="en-US" dirty="0" smtClean="0"/>
              <a:t>physical disorders</a:t>
            </a:r>
          </a:p>
          <a:p>
            <a:r>
              <a:rPr lang="en-US" dirty="0" smtClean="0"/>
              <a:t>language difficulties</a:t>
            </a:r>
          </a:p>
          <a:p>
            <a:r>
              <a:rPr lang="en-US" dirty="0" smtClean="0"/>
              <a:t>emotional problems</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068960"/>
            <a:ext cx="8229600" cy="1143000"/>
          </a:xfrm>
        </p:spPr>
        <p:txBody>
          <a:bodyPr>
            <a:normAutofit fontScale="90000"/>
          </a:bodyPr>
          <a:lstStyle/>
          <a:p>
            <a:r>
              <a:rPr lang="cs-CZ" dirty="0" err="1" smtClean="0"/>
              <a:t>People</a:t>
            </a:r>
            <a:r>
              <a:rPr lang="cs-CZ" dirty="0" smtClean="0"/>
              <a:t> </a:t>
            </a:r>
            <a:r>
              <a:rPr lang="cs-CZ" dirty="0" err="1" smtClean="0"/>
              <a:t>with</a:t>
            </a:r>
            <a:r>
              <a:rPr lang="cs-CZ" dirty="0" smtClean="0"/>
              <a:t> </a:t>
            </a:r>
            <a:r>
              <a:rPr lang="cs-CZ" dirty="0" err="1" smtClean="0"/>
              <a:t>learning</a:t>
            </a:r>
            <a:r>
              <a:rPr lang="cs-CZ" dirty="0" smtClean="0"/>
              <a:t> </a:t>
            </a:r>
            <a:r>
              <a:rPr lang="cs-CZ" dirty="0" err="1" smtClean="0"/>
              <a:t>disability</a:t>
            </a:r>
            <a:r>
              <a:rPr lang="cs-CZ" dirty="0" smtClean="0"/>
              <a:t>, </a:t>
            </a:r>
            <a:r>
              <a:rPr lang="cs-CZ" dirty="0" err="1" smtClean="0"/>
              <a:t>autism</a:t>
            </a:r>
            <a:r>
              <a:rPr lang="cs-CZ" dirty="0" smtClean="0"/>
              <a:t>, </a:t>
            </a:r>
            <a:r>
              <a:rPr lang="cs-CZ" dirty="0" err="1" smtClean="0"/>
              <a:t>dyslexia</a:t>
            </a:r>
            <a:r>
              <a:rPr lang="cs-CZ" dirty="0" smtClean="0"/>
              <a:t>, </a:t>
            </a:r>
            <a:r>
              <a:rPr lang="cs-CZ" dirty="0" err="1" smtClean="0"/>
              <a:t>with</a:t>
            </a:r>
            <a:r>
              <a:rPr lang="cs-CZ" dirty="0" smtClean="0"/>
              <a:t> </a:t>
            </a:r>
            <a:r>
              <a:rPr lang="cs-CZ" dirty="0" err="1" smtClean="0"/>
              <a:t>different</a:t>
            </a:r>
            <a:r>
              <a:rPr lang="cs-CZ" dirty="0" smtClean="0"/>
              <a:t> </a:t>
            </a:r>
            <a:r>
              <a:rPr lang="cs-CZ" dirty="0" err="1" smtClean="0"/>
              <a:t>language</a:t>
            </a:r>
            <a:r>
              <a:rPr lang="cs-CZ" dirty="0" smtClean="0"/>
              <a:t>, </a:t>
            </a:r>
            <a:r>
              <a:rPr lang="cs-CZ" dirty="0" err="1" smtClean="0"/>
              <a:t>hearing</a:t>
            </a:r>
            <a:r>
              <a:rPr lang="cs-CZ" dirty="0" smtClean="0"/>
              <a:t> </a:t>
            </a:r>
            <a:r>
              <a:rPr lang="cs-CZ" dirty="0" err="1" smtClean="0"/>
              <a:t>and</a:t>
            </a:r>
            <a:r>
              <a:rPr lang="cs-CZ" dirty="0" smtClean="0"/>
              <a:t> </a:t>
            </a:r>
            <a:r>
              <a:rPr lang="cs-CZ" dirty="0" err="1" smtClean="0"/>
              <a:t>sight</a:t>
            </a:r>
            <a:r>
              <a:rPr lang="cs-CZ" dirty="0" smtClean="0"/>
              <a:t> </a:t>
            </a:r>
            <a:r>
              <a:rPr lang="cs-CZ" dirty="0" err="1" smtClean="0"/>
              <a:t>problems</a:t>
            </a:r>
            <a:r>
              <a:rPr lang="cs-CZ" dirty="0" smtClean="0"/>
              <a:t/>
            </a:r>
            <a:br>
              <a:rPr lang="cs-CZ" dirty="0" smtClean="0"/>
            </a:br>
            <a:endParaRPr lang="cs-CZ" dirty="0"/>
          </a:p>
        </p:txBody>
      </p:sp>
      <p:pic>
        <p:nvPicPr>
          <p:cNvPr id="4" name="Obrázek 3" descr="C:\Users\robert\AppData\Local\Temp\~A5E2.png"/>
          <p:cNvPicPr/>
          <p:nvPr/>
        </p:nvPicPr>
        <p:blipFill>
          <a:blip r:embed="rId2" cstate="print"/>
          <a:srcRect/>
          <a:stretch>
            <a:fillRect/>
          </a:stretch>
        </p:blipFill>
        <p:spPr bwMode="auto">
          <a:xfrm>
            <a:off x="1835696" y="4437112"/>
            <a:ext cx="2232248" cy="2119511"/>
          </a:xfrm>
          <a:prstGeom prst="rect">
            <a:avLst/>
          </a:prstGeom>
          <a:noFill/>
          <a:ln w="9525">
            <a:noFill/>
            <a:miter lim="800000"/>
            <a:headEnd/>
            <a:tailEnd/>
          </a:ln>
        </p:spPr>
      </p:pic>
      <p:pic>
        <p:nvPicPr>
          <p:cNvPr id="5" name="Obrázek 4" descr="C:\Users\robert\AppData\Local\Temp\~D136.png"/>
          <p:cNvPicPr/>
          <p:nvPr/>
        </p:nvPicPr>
        <p:blipFill>
          <a:blip r:embed="rId3" cstate="print"/>
          <a:srcRect/>
          <a:stretch>
            <a:fillRect/>
          </a:stretch>
        </p:blipFill>
        <p:spPr bwMode="auto">
          <a:xfrm>
            <a:off x="899592" y="404665"/>
            <a:ext cx="1975495" cy="1944215"/>
          </a:xfrm>
          <a:prstGeom prst="rect">
            <a:avLst/>
          </a:prstGeom>
          <a:noFill/>
          <a:ln w="9525">
            <a:noFill/>
            <a:miter lim="800000"/>
            <a:headEnd/>
            <a:tailEnd/>
          </a:ln>
        </p:spPr>
      </p:pic>
      <p:pic>
        <p:nvPicPr>
          <p:cNvPr id="6" name="Obrázek 5" descr="C:\Users\robert\AppData\Local\Temp\~4FD9.png"/>
          <p:cNvPicPr/>
          <p:nvPr/>
        </p:nvPicPr>
        <p:blipFill>
          <a:blip r:embed="rId4" cstate="print"/>
          <a:srcRect/>
          <a:stretch>
            <a:fillRect/>
          </a:stretch>
        </p:blipFill>
        <p:spPr bwMode="auto">
          <a:xfrm>
            <a:off x="3563888" y="404665"/>
            <a:ext cx="2263527" cy="1944216"/>
          </a:xfrm>
          <a:prstGeom prst="rect">
            <a:avLst/>
          </a:prstGeom>
          <a:noFill/>
          <a:ln w="9525">
            <a:noFill/>
            <a:miter lim="800000"/>
            <a:headEnd/>
            <a:tailEnd/>
          </a:ln>
        </p:spPr>
      </p:pic>
      <p:pic>
        <p:nvPicPr>
          <p:cNvPr id="7" name="Obrázek 6" descr="C:\Users\robert\AppData\Local\Temp\~A5B1.png"/>
          <p:cNvPicPr/>
          <p:nvPr/>
        </p:nvPicPr>
        <p:blipFill>
          <a:blip r:embed="rId5" cstate="print"/>
          <a:srcRect/>
          <a:stretch>
            <a:fillRect/>
          </a:stretch>
        </p:blipFill>
        <p:spPr bwMode="auto">
          <a:xfrm>
            <a:off x="4499992" y="4437112"/>
            <a:ext cx="2232248" cy="2191436"/>
          </a:xfrm>
          <a:prstGeom prst="rect">
            <a:avLst/>
          </a:prstGeom>
          <a:noFill/>
          <a:ln w="9525">
            <a:noFill/>
            <a:miter lim="800000"/>
            <a:headEnd/>
            <a:tailEnd/>
          </a:ln>
        </p:spPr>
      </p:pic>
      <p:pic>
        <p:nvPicPr>
          <p:cNvPr id="8" name="Obrázek 7" descr="C:\Users\robert\AppData\Local\Temp\~BEBE.png"/>
          <p:cNvPicPr/>
          <p:nvPr/>
        </p:nvPicPr>
        <p:blipFill>
          <a:blip r:embed="rId6" cstate="print"/>
          <a:srcRect/>
          <a:stretch>
            <a:fillRect/>
          </a:stretch>
        </p:blipFill>
        <p:spPr bwMode="auto">
          <a:xfrm>
            <a:off x="6300192" y="476672"/>
            <a:ext cx="1944216" cy="18722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74638"/>
            <a:ext cx="8147248" cy="3082354"/>
          </a:xfrm>
        </p:spPr>
        <p:txBody>
          <a:bodyPr>
            <a:normAutofit/>
          </a:bodyPr>
          <a:lstStyle/>
          <a:p>
            <a:r>
              <a:rPr lang="cs-CZ" b="1" dirty="0" err="1" smtClean="0"/>
              <a:t>Easy</a:t>
            </a:r>
            <a:r>
              <a:rPr lang="cs-CZ" b="1" dirty="0" smtClean="0"/>
              <a:t> to </a:t>
            </a:r>
            <a:r>
              <a:rPr lang="cs-CZ" b="1" dirty="0" err="1" smtClean="0"/>
              <a:t>read</a:t>
            </a:r>
            <a:r>
              <a:rPr lang="cs-CZ" b="1" dirty="0" smtClean="0"/>
              <a:t> </a:t>
            </a:r>
            <a:r>
              <a:rPr lang="cs-CZ" b="1" dirty="0" err="1" smtClean="0"/>
              <a:t>information</a:t>
            </a:r>
            <a:r>
              <a:rPr lang="cs-CZ" b="1" dirty="0" smtClean="0"/>
              <a:t> online:</a:t>
            </a:r>
            <a:r>
              <a:rPr lang="cs-CZ" dirty="0" smtClean="0"/>
              <a:t/>
            </a:r>
            <a:br>
              <a:rPr lang="cs-CZ" dirty="0" smtClean="0"/>
            </a:br>
            <a:r>
              <a:rPr lang="cs-CZ" dirty="0" err="1" smtClean="0"/>
              <a:t>health</a:t>
            </a:r>
            <a:r>
              <a:rPr lang="cs-CZ" dirty="0" smtClean="0"/>
              <a:t> </a:t>
            </a:r>
            <a:r>
              <a:rPr lang="cs-CZ" dirty="0" err="1" smtClean="0"/>
              <a:t>information</a:t>
            </a:r>
            <a:r>
              <a:rPr lang="cs-CZ" dirty="0" smtClean="0"/>
              <a:t> - </a:t>
            </a:r>
            <a:r>
              <a:rPr lang="cs-CZ" dirty="0" err="1" smtClean="0"/>
              <a:t>medical</a:t>
            </a:r>
            <a:r>
              <a:rPr lang="cs-CZ" dirty="0" smtClean="0"/>
              <a:t/>
            </a:r>
            <a:br>
              <a:rPr lang="cs-CZ" dirty="0" smtClean="0"/>
            </a:br>
            <a:r>
              <a:rPr lang="cs-CZ" dirty="0" err="1" smtClean="0"/>
              <a:t>services</a:t>
            </a:r>
            <a:r>
              <a:rPr lang="cs-CZ" dirty="0" smtClean="0"/>
              <a:t>, </a:t>
            </a:r>
            <a:r>
              <a:rPr lang="cs-CZ" dirty="0" err="1" smtClean="0"/>
              <a:t>benefits</a:t>
            </a:r>
            <a:r>
              <a:rPr lang="cs-CZ" dirty="0" smtClean="0"/>
              <a:t> – </a:t>
            </a:r>
            <a:r>
              <a:rPr lang="cs-CZ" dirty="0" err="1" smtClean="0"/>
              <a:t>social</a:t>
            </a:r>
            <a:r>
              <a:rPr lang="cs-CZ" dirty="0" smtClean="0"/>
              <a:t> </a:t>
            </a:r>
            <a:r>
              <a:rPr lang="cs-CZ" dirty="0" err="1" smtClean="0"/>
              <a:t>service</a:t>
            </a:r>
            <a:r>
              <a:rPr lang="cs-CZ" dirty="0" smtClean="0"/>
              <a:t/>
            </a:r>
            <a:br>
              <a:rPr lang="cs-CZ" dirty="0" smtClean="0"/>
            </a:br>
            <a:r>
              <a:rPr lang="cs-CZ" dirty="0" err="1" smtClean="0"/>
              <a:t>human</a:t>
            </a:r>
            <a:r>
              <a:rPr lang="cs-CZ" dirty="0" smtClean="0"/>
              <a:t> </a:t>
            </a:r>
            <a:r>
              <a:rPr lang="cs-CZ" dirty="0" err="1" smtClean="0"/>
              <a:t>rights</a:t>
            </a:r>
            <a:r>
              <a:rPr lang="cs-CZ" dirty="0" smtClean="0"/>
              <a:t> – </a:t>
            </a:r>
            <a:r>
              <a:rPr lang="cs-CZ" dirty="0" err="1" smtClean="0"/>
              <a:t>politic</a:t>
            </a:r>
            <a:r>
              <a:rPr lang="cs-CZ" dirty="0" smtClean="0"/>
              <a:t> </a:t>
            </a:r>
            <a:r>
              <a:rPr lang="cs-CZ" dirty="0" err="1" smtClean="0"/>
              <a:t>topic</a:t>
            </a:r>
            <a:r>
              <a:rPr lang="cs-CZ" dirty="0" smtClean="0"/>
              <a:t> </a:t>
            </a:r>
            <a:endParaRPr lang="cs-CZ" dirty="0"/>
          </a:p>
        </p:txBody>
      </p:sp>
      <p:sp>
        <p:nvSpPr>
          <p:cNvPr id="3" name="Zástupný symbol pro obsah 2"/>
          <p:cNvSpPr>
            <a:spLocks noGrp="1"/>
          </p:cNvSpPr>
          <p:nvPr>
            <p:ph idx="1"/>
          </p:nvPr>
        </p:nvSpPr>
        <p:spPr>
          <a:xfrm>
            <a:off x="611560" y="3429000"/>
            <a:ext cx="8075240" cy="2697163"/>
          </a:xfrm>
        </p:spPr>
        <p:txBody>
          <a:bodyPr>
            <a:normAutofit lnSpcReduction="10000"/>
          </a:bodyPr>
          <a:lstStyle/>
          <a:p>
            <a:pPr>
              <a:buNone/>
            </a:pPr>
            <a:r>
              <a:rPr lang="cs-CZ" sz="4000" b="1" dirty="0" err="1" smtClean="0"/>
              <a:t>Easy</a:t>
            </a:r>
            <a:r>
              <a:rPr lang="cs-CZ" sz="4000" b="1" dirty="0" smtClean="0"/>
              <a:t> to </a:t>
            </a:r>
            <a:r>
              <a:rPr lang="cs-CZ" sz="4000" b="1" dirty="0" err="1" smtClean="0"/>
              <a:t>read</a:t>
            </a:r>
            <a:r>
              <a:rPr lang="cs-CZ" sz="4000" b="1" dirty="0" smtClean="0"/>
              <a:t> </a:t>
            </a:r>
            <a:r>
              <a:rPr lang="cs-CZ" sz="4000" b="1" dirty="0" err="1" smtClean="0"/>
              <a:t>information</a:t>
            </a:r>
            <a:r>
              <a:rPr lang="cs-CZ" sz="4000" b="1" dirty="0" smtClean="0"/>
              <a:t> </a:t>
            </a:r>
            <a:r>
              <a:rPr lang="cs-CZ" sz="4000" b="1" dirty="0" err="1" smtClean="0"/>
              <a:t>at</a:t>
            </a:r>
            <a:r>
              <a:rPr lang="cs-CZ" sz="4000" b="1" dirty="0" smtClean="0"/>
              <a:t> </a:t>
            </a:r>
            <a:r>
              <a:rPr lang="cs-CZ" sz="4000" b="1" dirty="0" err="1" smtClean="0"/>
              <a:t>school</a:t>
            </a:r>
            <a:r>
              <a:rPr lang="cs-CZ" sz="4000" b="1" dirty="0" smtClean="0"/>
              <a:t>:</a:t>
            </a:r>
          </a:p>
          <a:p>
            <a:pPr>
              <a:buNone/>
            </a:pPr>
            <a:r>
              <a:rPr lang="cs-CZ" sz="4000" dirty="0" smtClean="0"/>
              <a:t>-</a:t>
            </a:r>
            <a:r>
              <a:rPr lang="cs-CZ" sz="4000" dirty="0" err="1" smtClean="0"/>
              <a:t>Instruction</a:t>
            </a:r>
            <a:endParaRPr lang="cs-CZ" sz="4000" dirty="0" smtClean="0"/>
          </a:p>
          <a:p>
            <a:pPr>
              <a:buNone/>
            </a:pPr>
            <a:r>
              <a:rPr lang="cs-CZ" sz="4000" dirty="0" smtClean="0"/>
              <a:t>-</a:t>
            </a:r>
            <a:r>
              <a:rPr lang="cs-CZ" sz="4000" dirty="0" err="1" smtClean="0"/>
              <a:t>Rules</a:t>
            </a:r>
            <a:r>
              <a:rPr lang="cs-CZ" sz="4000" dirty="0" smtClean="0"/>
              <a:t> </a:t>
            </a:r>
            <a:r>
              <a:rPr lang="cs-CZ" sz="4000" dirty="0" err="1" smtClean="0"/>
              <a:t>at</a:t>
            </a:r>
            <a:r>
              <a:rPr lang="cs-CZ" sz="4000" dirty="0" smtClean="0"/>
              <a:t> </a:t>
            </a:r>
            <a:r>
              <a:rPr lang="cs-CZ" sz="4000" dirty="0" err="1" smtClean="0"/>
              <a:t>school</a:t>
            </a:r>
            <a:endParaRPr lang="cs-CZ" sz="4000" dirty="0" smtClean="0"/>
          </a:p>
          <a:p>
            <a:pPr>
              <a:buNone/>
            </a:pPr>
            <a:r>
              <a:rPr lang="cs-CZ" sz="4000" dirty="0" smtClean="0"/>
              <a:t>-</a:t>
            </a:r>
            <a:r>
              <a:rPr lang="cs-CZ" sz="4000" dirty="0" err="1" smtClean="0"/>
              <a:t>Learning</a:t>
            </a:r>
            <a:r>
              <a:rPr lang="cs-CZ" sz="4000" dirty="0" smtClean="0"/>
              <a:t> </a:t>
            </a:r>
            <a:r>
              <a:rPr lang="cs-CZ" sz="4000" dirty="0" err="1" smtClean="0"/>
              <a:t>materials</a:t>
            </a:r>
            <a:endParaRPr lang="cs-CZ"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od-fired pizza"/>
          <p:cNvPicPr>
            <a:picLocks noChangeAspect="1" noChangeArrowheads="1"/>
          </p:cNvPicPr>
          <p:nvPr/>
        </p:nvPicPr>
        <p:blipFill>
          <a:blip r:embed="rId2" cstate="print"/>
          <a:srcRect t="44253"/>
          <a:stretch>
            <a:fillRect/>
          </a:stretch>
        </p:blipFill>
        <p:spPr bwMode="auto">
          <a:xfrm>
            <a:off x="251519" y="188641"/>
            <a:ext cx="8607631" cy="6412588"/>
          </a:xfrm>
          <a:prstGeom prst="rect">
            <a:avLst/>
          </a:prstGeom>
          <a:noFill/>
        </p:spPr>
      </p:pic>
      <p:sp>
        <p:nvSpPr>
          <p:cNvPr id="3" name="Zástupný symbol pro obsah 2"/>
          <p:cNvSpPr>
            <a:spLocks noGrp="1"/>
          </p:cNvSpPr>
          <p:nvPr>
            <p:ph idx="1"/>
          </p:nvPr>
        </p:nvSpPr>
        <p:spPr>
          <a:xfrm>
            <a:off x="179512" y="332656"/>
            <a:ext cx="8712968" cy="6120680"/>
          </a:xfrm>
        </p:spPr>
        <p:txBody>
          <a:bodyPr>
            <a:normAutofit fontScale="40000" lnSpcReduction="20000"/>
          </a:bodyPr>
          <a:lstStyle/>
          <a:p>
            <a:pPr>
              <a:buNone/>
            </a:pPr>
            <a:r>
              <a:rPr lang="cs-CZ" dirty="0" smtClean="0"/>
              <a:t>	</a:t>
            </a:r>
            <a:r>
              <a:rPr lang="en-US" dirty="0" smtClean="0">
                <a:latin typeface="Times New Roman" pitchFamily="18" charset="0"/>
                <a:cs typeface="Times New Roman" pitchFamily="18" charset="0"/>
              </a:rPr>
              <a:t>For the tomato sauce, peel and finely slice the garlic, then fry in a good amount of olive oil until lightly </a:t>
            </a:r>
            <a:r>
              <a:rPr lang="en-US" dirty="0" err="1" smtClean="0">
                <a:latin typeface="Times New Roman" pitchFamily="18" charset="0"/>
                <a:cs typeface="Times New Roman" pitchFamily="18" charset="0"/>
              </a:rPr>
              <a:t>coloured</a:t>
            </a:r>
            <a:r>
              <a:rPr lang="en-US" dirty="0" smtClean="0">
                <a:latin typeface="Times New Roman" pitchFamily="18" charset="0"/>
                <a:cs typeface="Times New Roman" pitchFamily="18" charset="0"/>
              </a:rPr>
              <a:t>. Pick and tear the basil leaves, then add to the pan with the tomatoes. Using the back of a wooden spoon, mush and squash the tomatoes as much as you can. Season to taste.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As soon as it comes to the boil, remove the pan from the heat. Strain the sauce through a coarse sieve into a bowl, using the spoon to push any larger bits of tomato through. Discard the basil and garlic left in the sieve, but scrape any </a:t>
            </a:r>
            <a:r>
              <a:rPr lang="en-US" dirty="0" err="1" smtClean="0">
                <a:latin typeface="Times New Roman" pitchFamily="18" charset="0"/>
                <a:cs typeface="Times New Roman" pitchFamily="18" charset="0"/>
              </a:rPr>
              <a:t>tomatoe</a:t>
            </a:r>
            <a:r>
              <a:rPr lang="en-US" dirty="0" smtClean="0">
                <a:latin typeface="Times New Roman" pitchFamily="18" charset="0"/>
                <a:cs typeface="Times New Roman" pitchFamily="18" charset="0"/>
              </a:rPr>
              <a:t> goodness off the back of the sieve into the bowl. Pour the sauce back into the pan, bring to the boil, then lower the heat and simmer for 5 minutes. Cook until it’s the perfect consistency for spreading on your pizza bases.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For the pizza dough, sieve the flour and salt onto a clean work surface and make a well in the middle. In a jug, mix the yeast, sugar and olive oil into 650ml lukewarm water and leave for a few minutes, then pour into the well. Using a fork, bring the flour in gradually from the sides and swirl it into the liquid. When it all starts to come together, work the rest of the flour in with your clean hands. Knead until you have a smooth, springy dough. Place the ball of dough in a large flour-dusted bowl and cover with a damp cloth and place in a warm room for an hour until the dough has doubled in size.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Remove the dough to a flour-dusted surface and knead it around a bit to push the air out. You can use it immediately, or keep it, wrapped in </a:t>
            </a:r>
            <a:r>
              <a:rPr lang="en-US" dirty="0" err="1" smtClean="0">
                <a:latin typeface="Times New Roman" pitchFamily="18" charset="0"/>
                <a:cs typeface="Times New Roman" pitchFamily="18" charset="0"/>
              </a:rPr>
              <a:t>clingfilm</a:t>
            </a:r>
            <a:r>
              <a:rPr lang="en-US" dirty="0" smtClean="0">
                <a:latin typeface="Times New Roman" pitchFamily="18" charset="0"/>
                <a:cs typeface="Times New Roman" pitchFamily="18" charset="0"/>
              </a:rPr>
              <a:t>, in the fridge (or freezer) until required. If using straight away, divide the dough up into 6 to 8 balls.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Timing-wise, it’s a good idea to roll the pizza bases out about 15 to 20 minutes before you want to cook them. Stack the pizza bases, with a square of oiled tin foil between each one, cover them with </a:t>
            </a:r>
            <a:r>
              <a:rPr lang="en-US" dirty="0" err="1" smtClean="0">
                <a:latin typeface="Times New Roman" pitchFamily="18" charset="0"/>
                <a:cs typeface="Times New Roman" pitchFamily="18" charset="0"/>
              </a:rPr>
              <a:t>clingfilm</a:t>
            </a:r>
            <a:r>
              <a:rPr lang="en-US" dirty="0" smtClean="0">
                <a:latin typeface="Times New Roman" pitchFamily="18" charset="0"/>
                <a:cs typeface="Times New Roman" pitchFamily="18" charset="0"/>
              </a:rPr>
              <a:t>, and pop them into the fridge. Now’s the time to get your wood-fired oven, or conventional oven, heated up to full whack. Place a couple of heavy baking trays in the oven to heat up, too.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Meanwhile, click off the broccoli florets and roughly chop (using the stalk, too). Blanch in boiled salted water for 1 to 2 minutes, then drain. Tear the anchovies into small pieces, then deseed and finely chop the </a:t>
            </a:r>
            <a:r>
              <a:rPr lang="en-US" dirty="0" err="1" smtClean="0">
                <a:latin typeface="Times New Roman" pitchFamily="18" charset="0"/>
                <a:cs typeface="Times New Roman" pitchFamily="18" charset="0"/>
              </a:rPr>
              <a:t>chilli</a:t>
            </a:r>
            <a:r>
              <a:rPr lang="en-US" dirty="0" smtClean="0">
                <a:latin typeface="Times New Roman" pitchFamily="18" charset="0"/>
                <a:cs typeface="Times New Roman" pitchFamily="18" charset="0"/>
              </a:rPr>
              <a:t>. Squeeze the sausage meat out of their skins, then roll into small, rough meatballs.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When you’re ready to assemble your pizzas, remove a tray from the oven, put a pizza base on it and assemble it quickly – smear tomato sauce on the base and dot with broccoli, torn up anchovy fillets and sausage meatballs. Tear over the </a:t>
            </a:r>
            <a:r>
              <a:rPr lang="en-US" dirty="0" err="1" smtClean="0">
                <a:latin typeface="Times New Roman" pitchFamily="18" charset="0"/>
                <a:cs typeface="Times New Roman" pitchFamily="18" charset="0"/>
              </a:rPr>
              <a:t>Taleggio</a:t>
            </a:r>
            <a:r>
              <a:rPr lang="en-US" dirty="0" smtClean="0">
                <a:latin typeface="Times New Roman" pitchFamily="18" charset="0"/>
                <a:cs typeface="Times New Roman" pitchFamily="18" charset="0"/>
              </a:rPr>
              <a:t> cheese and sprinkle with </a:t>
            </a:r>
            <a:r>
              <a:rPr lang="en-US" dirty="0" err="1" smtClean="0">
                <a:latin typeface="Times New Roman" pitchFamily="18" charset="0"/>
                <a:cs typeface="Times New Roman" pitchFamily="18" charset="0"/>
              </a:rPr>
              <a:t>chilli</a:t>
            </a:r>
            <a:r>
              <a:rPr lang="en-US" dirty="0" smtClean="0">
                <a:latin typeface="Times New Roman" pitchFamily="18" charset="0"/>
                <a:cs typeface="Times New Roman" pitchFamily="18" charset="0"/>
              </a:rPr>
              <a:t>. Crush and scatter over the fennel seeds. Place in the oven immediately while you prepare the remaining pizzas. If you’re using a wood-fired oven the pizzas should cook, one by one, in about 3 to 4 minutes – you want them to be puffed up, crispy and delicious. In a regular oven, they’ll take 8 to 10 minutes. Serve hot.</a:t>
            </a:r>
            <a:endParaRPr lang="cs-CZ"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http://www.jamieoliver.com/</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pPr>
              <a:buNone/>
            </a:pP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9552" y="692696"/>
            <a:ext cx="8229600" cy="5616624"/>
          </a:xfrm>
        </p:spPr>
        <p:txBody>
          <a:bodyPr>
            <a:normAutofit/>
          </a:bodyPr>
          <a:lstStyle/>
          <a:p>
            <a:r>
              <a:rPr lang="cs-CZ" dirty="0" smtClean="0"/>
              <a:t>Use </a:t>
            </a:r>
            <a:r>
              <a:rPr lang="cs-CZ" dirty="0" err="1" smtClean="0"/>
              <a:t>colour</a:t>
            </a:r>
            <a:r>
              <a:rPr lang="cs-CZ" dirty="0" smtClean="0"/>
              <a:t> </a:t>
            </a:r>
            <a:r>
              <a:rPr lang="cs-CZ" dirty="0" err="1" smtClean="0"/>
              <a:t>which</a:t>
            </a:r>
            <a:r>
              <a:rPr lang="cs-CZ" dirty="0" smtClean="0"/>
              <a:t> </a:t>
            </a:r>
            <a:r>
              <a:rPr lang="cs-CZ" dirty="0" err="1" smtClean="0"/>
              <a:t>is</a:t>
            </a:r>
            <a:r>
              <a:rPr lang="cs-CZ" dirty="0" smtClean="0"/>
              <a:t> </a:t>
            </a:r>
            <a:r>
              <a:rPr lang="cs-CZ" dirty="0" err="1" smtClean="0"/>
              <a:t>clearly</a:t>
            </a:r>
            <a:r>
              <a:rPr lang="cs-CZ" dirty="0" smtClean="0"/>
              <a:t> </a:t>
            </a:r>
            <a:r>
              <a:rPr lang="cs-CZ" dirty="0" err="1" smtClean="0"/>
              <a:t>seen</a:t>
            </a:r>
            <a:r>
              <a:rPr lang="cs-CZ" dirty="0" smtClean="0"/>
              <a:t> </a:t>
            </a:r>
            <a:r>
              <a:rPr lang="cs-CZ" dirty="0" err="1" smtClean="0"/>
              <a:t>at</a:t>
            </a:r>
            <a:r>
              <a:rPr lang="cs-CZ" dirty="0" smtClean="0"/>
              <a:t> </a:t>
            </a:r>
            <a:r>
              <a:rPr lang="cs-CZ" dirty="0" err="1" smtClean="0"/>
              <a:t>backgrounds</a:t>
            </a:r>
            <a:endParaRPr lang="cs-CZ" dirty="0" smtClean="0"/>
          </a:p>
          <a:p>
            <a:r>
              <a:rPr lang="en-US" dirty="0" smtClean="0"/>
              <a:t>Never use a </a:t>
            </a:r>
            <a:r>
              <a:rPr lang="cs-CZ" dirty="0" err="1" smtClean="0"/>
              <a:t>picture</a:t>
            </a:r>
            <a:r>
              <a:rPr lang="cs-CZ" dirty="0" smtClean="0"/>
              <a:t> as a </a:t>
            </a:r>
            <a:r>
              <a:rPr lang="en-US" dirty="0" smtClean="0"/>
              <a:t>background</a:t>
            </a:r>
            <a:endParaRPr lang="cs-CZ" dirty="0" smtClean="0"/>
          </a:p>
          <a:p>
            <a:endParaRPr lang="cs-CZ" dirty="0" smtClean="0"/>
          </a:p>
          <a:p>
            <a:r>
              <a:rPr lang="en-US" i="1" dirty="0" smtClean="0">
                <a:latin typeface="Algerian" pitchFamily="82" charset="0"/>
              </a:rPr>
              <a:t>Never use a special writing design</a:t>
            </a:r>
            <a:r>
              <a:rPr lang="cs-CZ" i="1" dirty="0" smtClean="0">
                <a:latin typeface="Algerian" pitchFamily="82" charset="0"/>
              </a:rPr>
              <a:t> </a:t>
            </a:r>
            <a:r>
              <a:rPr lang="cs-CZ" i="1" dirty="0" err="1" smtClean="0">
                <a:latin typeface="Algerian" pitchFamily="82" charset="0"/>
              </a:rPr>
              <a:t>or</a:t>
            </a:r>
            <a:r>
              <a:rPr lang="cs-CZ" i="1" dirty="0" smtClean="0">
                <a:latin typeface="Algerian" pitchFamily="82" charset="0"/>
              </a:rPr>
              <a:t> </a:t>
            </a:r>
            <a:r>
              <a:rPr lang="cs-CZ" i="1" dirty="0" err="1" smtClean="0">
                <a:latin typeface="Algerian" pitchFamily="82" charset="0"/>
              </a:rPr>
              <a:t>italic</a:t>
            </a:r>
            <a:endParaRPr lang="cs-CZ" i="1" dirty="0" smtClean="0">
              <a:latin typeface="Algerian" pitchFamily="82" charset="0"/>
            </a:endParaRPr>
          </a:p>
          <a:p>
            <a:endParaRPr lang="cs-CZ" dirty="0" smtClean="0"/>
          </a:p>
          <a:p>
            <a:r>
              <a:rPr lang="cs-CZ" dirty="0" err="1" smtClean="0"/>
              <a:t>At</a:t>
            </a:r>
            <a:r>
              <a:rPr lang="cs-CZ" dirty="0" smtClean="0"/>
              <a:t> </a:t>
            </a:r>
            <a:r>
              <a:rPr lang="en-US" dirty="0" smtClean="0"/>
              <a:t>least the size of Arial 14</a:t>
            </a:r>
            <a:r>
              <a:rPr lang="cs-CZ" dirty="0" smtClean="0"/>
              <a:t>.</a:t>
            </a:r>
          </a:p>
          <a:p>
            <a:endParaRPr lang="cs-CZ" dirty="0" smtClean="0"/>
          </a:p>
          <a:p>
            <a:endParaRPr lang="cs-CZ" i="1" dirty="0" smtClean="0">
              <a:latin typeface="Arnprior" pitchFamily="2" charset="0"/>
              <a:cs typeface="Times New Roman" pitchFamily="18" charset="0"/>
            </a:endParaRPr>
          </a:p>
          <a:p>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latin typeface="Times New Roman" pitchFamily="18" charset="0"/>
                <a:cs typeface="Times New Roman" pitchFamily="18" charset="0"/>
              </a:rPr>
              <a:t>MOTHER            </a:t>
            </a:r>
            <a:r>
              <a:rPr lang="cs-CZ" dirty="0" err="1" smtClean="0">
                <a:cs typeface="Times New Roman" pitchFamily="18" charset="0"/>
              </a:rPr>
              <a:t>MOTHER</a:t>
            </a:r>
            <a:endParaRPr lang="cs-CZ" dirty="0"/>
          </a:p>
        </p:txBody>
      </p:sp>
      <p:sp>
        <p:nvSpPr>
          <p:cNvPr id="4" name="Zástupný symbol pro obsah 3"/>
          <p:cNvSpPr>
            <a:spLocks noGrp="1"/>
          </p:cNvSpPr>
          <p:nvPr>
            <p:ph idx="1"/>
          </p:nvPr>
        </p:nvSpPr>
        <p:spPr>
          <a:xfrm>
            <a:off x="457200" y="1600200"/>
            <a:ext cx="8229600" cy="4721292"/>
          </a:xfrm>
          <a:prstGeom prst="rect">
            <a:avLst/>
          </a:prstGeom>
        </p:spPr>
        <p:txBody>
          <a:bodyPr>
            <a:spAutoFit/>
          </a:bodyPr>
          <a:lstStyle/>
          <a:p>
            <a:pPr>
              <a:buNone/>
            </a:pPr>
            <a:r>
              <a:rPr lang="cs-CZ" dirty="0" err="1" smtClean="0">
                <a:latin typeface="Times New Roman" pitchFamily="18" charset="0"/>
                <a:cs typeface="Times New Roman" pitchFamily="18" charset="0"/>
              </a:rPr>
              <a:t>Times</a:t>
            </a:r>
            <a:r>
              <a:rPr lang="cs-CZ" dirty="0" smtClean="0">
                <a:latin typeface="Times New Roman" pitchFamily="18" charset="0"/>
                <a:cs typeface="Times New Roman" pitchFamily="18" charset="0"/>
              </a:rPr>
              <a:t> </a:t>
            </a:r>
            <a:r>
              <a:rPr lang="cs-CZ" dirty="0" err="1" smtClean="0">
                <a:latin typeface="Times New Roman" pitchFamily="18" charset="0"/>
                <a:cs typeface="Times New Roman" pitchFamily="18" charset="0"/>
              </a:rPr>
              <a:t>new</a:t>
            </a:r>
            <a:r>
              <a:rPr lang="cs-CZ" dirty="0" smtClean="0">
                <a:latin typeface="Times New Roman" pitchFamily="18" charset="0"/>
                <a:cs typeface="Times New Roman" pitchFamily="18" charset="0"/>
              </a:rPr>
              <a:t> Roman</a:t>
            </a:r>
            <a:r>
              <a:rPr lang="en-US" dirty="0" smtClean="0">
                <a:latin typeface="Times New Roman" pitchFamily="18" charset="0"/>
                <a:cs typeface="Times New Roman" pitchFamily="18" charset="0"/>
              </a:rPr>
              <a:t> </a:t>
            </a:r>
            <a:r>
              <a:rPr lang="cs-CZ" dirty="0" smtClean="0">
                <a:latin typeface="Times New Roman" pitchFamily="18" charset="0"/>
                <a:cs typeface="Times New Roman" pitchFamily="18" charset="0"/>
              </a:rPr>
              <a:t>                           </a:t>
            </a:r>
            <a:r>
              <a:rPr lang="en-US" dirty="0" smtClean="0"/>
              <a:t>Arial </a:t>
            </a:r>
            <a:endParaRPr lang="cs-CZ" dirty="0" smtClean="0"/>
          </a:p>
          <a:p>
            <a:pPr>
              <a:buNone/>
            </a:pPr>
            <a:endParaRPr lang="cs-CZ" dirty="0" smtClean="0">
              <a:latin typeface="Times New Roman" pitchFamily="18" charset="0"/>
              <a:cs typeface="Times New Roman" pitchFamily="18" charset="0"/>
            </a:endParaRPr>
          </a:p>
          <a:p>
            <a:pPr>
              <a:buNone/>
            </a:pPr>
            <a:r>
              <a:rPr lang="en-US" dirty="0" smtClean="0"/>
              <a:t>Always use a font that is clear and easy to read. </a:t>
            </a:r>
            <a:endParaRPr lang="cs-CZ" dirty="0" smtClean="0"/>
          </a:p>
          <a:p>
            <a:pPr>
              <a:buNone/>
            </a:pPr>
            <a:r>
              <a:rPr lang="en-US" dirty="0" smtClean="0"/>
              <a:t>A font is a type of writing. </a:t>
            </a:r>
            <a:r>
              <a:rPr lang="cs-CZ" dirty="0" smtClean="0"/>
              <a:t> </a:t>
            </a:r>
          </a:p>
          <a:p>
            <a:pPr>
              <a:buNone/>
            </a:pPr>
            <a:r>
              <a:rPr lang="cs-CZ" dirty="0" err="1" smtClean="0"/>
              <a:t>For</a:t>
            </a:r>
            <a:r>
              <a:rPr lang="cs-CZ" dirty="0" smtClean="0"/>
              <a:t> </a:t>
            </a:r>
            <a:r>
              <a:rPr lang="cs-CZ" dirty="0" err="1" smtClean="0"/>
              <a:t>example</a:t>
            </a:r>
            <a:r>
              <a:rPr lang="cs-CZ" dirty="0" smtClean="0"/>
              <a:t> </a:t>
            </a:r>
            <a:r>
              <a:rPr lang="cs-CZ" dirty="0" err="1" smtClean="0"/>
              <a:t>good</a:t>
            </a:r>
            <a:r>
              <a:rPr lang="cs-CZ" dirty="0" smtClean="0"/>
              <a:t> to </a:t>
            </a:r>
            <a:r>
              <a:rPr lang="cs-CZ" dirty="0" err="1" smtClean="0"/>
              <a:t>read</a:t>
            </a:r>
            <a:r>
              <a:rPr lang="cs-CZ" dirty="0" smtClean="0"/>
              <a:t> </a:t>
            </a:r>
            <a:r>
              <a:rPr lang="cs-CZ" dirty="0" err="1" smtClean="0"/>
              <a:t>is</a:t>
            </a:r>
            <a:r>
              <a:rPr lang="cs-CZ" dirty="0" smtClean="0"/>
              <a:t>:</a:t>
            </a:r>
          </a:p>
          <a:p>
            <a:pPr>
              <a:buNone/>
            </a:pPr>
            <a:r>
              <a:rPr lang="cs-CZ" dirty="0" smtClean="0"/>
              <a:t>- </a:t>
            </a:r>
            <a:r>
              <a:rPr lang="en-US" dirty="0" smtClean="0"/>
              <a:t>Arial  </a:t>
            </a:r>
            <a:endParaRPr lang="cs-CZ" dirty="0" smtClean="0"/>
          </a:p>
          <a:p>
            <a:pPr>
              <a:buNone/>
            </a:pPr>
            <a:r>
              <a:rPr lang="cs-CZ" dirty="0" smtClean="0"/>
              <a:t>- </a:t>
            </a:r>
            <a:r>
              <a:rPr lang="en-US" dirty="0" smtClean="0"/>
              <a:t>Tahoma</a:t>
            </a:r>
            <a:r>
              <a:rPr lang="cs-CZ" dirty="0" smtClean="0"/>
              <a:t> </a:t>
            </a:r>
          </a:p>
          <a:p>
            <a:pPr>
              <a:buNone/>
            </a:pPr>
            <a:r>
              <a:rPr lang="cs-CZ" dirty="0" smtClean="0"/>
              <a:t>- </a:t>
            </a:r>
            <a:r>
              <a:rPr lang="cs-CZ" dirty="0" err="1" smtClean="0"/>
              <a:t>Calibri</a:t>
            </a:r>
            <a:endParaRPr lang="cs-CZ" dirty="0" smtClean="0">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2000"/>
                                        <p:tgtEl>
                                          <p:spTgt spid="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2000"/>
                                        <p:tgtEl>
                                          <p:spTgt spid="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idx="1"/>
          </p:nvPr>
        </p:nvSpPr>
        <p:spPr>
          <a:xfrm>
            <a:off x="457200" y="404664"/>
            <a:ext cx="8229600" cy="6120680"/>
          </a:xfrm>
        </p:spPr>
        <p:txBody>
          <a:bodyPr>
            <a:normAutofit fontScale="82500" lnSpcReduction="20000"/>
          </a:bodyPr>
          <a:lstStyle/>
          <a:p>
            <a:pPr>
              <a:buNone/>
            </a:pPr>
            <a:r>
              <a:rPr lang="cs-CZ" sz="4000" dirty="0" smtClean="0"/>
              <a:t>  </a:t>
            </a:r>
            <a:r>
              <a:rPr lang="cs-CZ" sz="4000" dirty="0" err="1" smtClean="0"/>
              <a:t>How</a:t>
            </a:r>
            <a:r>
              <a:rPr lang="cs-CZ" sz="4000" dirty="0" smtClean="0"/>
              <a:t> to </a:t>
            </a:r>
            <a:r>
              <a:rPr lang="cs-CZ" sz="4000" dirty="0" err="1" smtClean="0"/>
              <a:t>make</a:t>
            </a:r>
            <a:r>
              <a:rPr lang="cs-CZ" sz="4000" dirty="0" smtClean="0"/>
              <a:t> </a:t>
            </a:r>
            <a:r>
              <a:rPr lang="cs-CZ" sz="4000" dirty="0" err="1" smtClean="0"/>
              <a:t>this</a:t>
            </a:r>
            <a:r>
              <a:rPr lang="cs-CZ" sz="4000" dirty="0" smtClean="0"/>
              <a:t> </a:t>
            </a:r>
            <a:r>
              <a:rPr lang="cs-CZ" sz="4000" dirty="0" err="1" smtClean="0"/>
              <a:t>information</a:t>
            </a:r>
            <a:r>
              <a:rPr lang="cs-CZ" sz="4000" dirty="0" smtClean="0"/>
              <a:t> </a:t>
            </a:r>
            <a:r>
              <a:rPr lang="cs-CZ" sz="4000" dirty="0" err="1" smtClean="0"/>
              <a:t>easier</a:t>
            </a:r>
            <a:r>
              <a:rPr lang="cs-CZ" sz="4000" dirty="0" smtClean="0"/>
              <a:t> to </a:t>
            </a:r>
            <a:r>
              <a:rPr lang="cs-CZ" sz="4000" dirty="0" err="1" smtClean="0"/>
              <a:t>understand</a:t>
            </a:r>
            <a:r>
              <a:rPr lang="cs-CZ" sz="4000" dirty="0" smtClean="0"/>
              <a:t>?</a:t>
            </a:r>
          </a:p>
          <a:p>
            <a:pPr>
              <a:buNone/>
            </a:pPr>
            <a:endParaRPr lang="cs-CZ" sz="4000" dirty="0" smtClean="0"/>
          </a:p>
          <a:p>
            <a:pPr>
              <a:buNone/>
            </a:pPr>
            <a:r>
              <a:rPr lang="cs-CZ" sz="4000" dirty="0" smtClean="0"/>
              <a:t> </a:t>
            </a:r>
            <a:r>
              <a:rPr lang="en-US" sz="4000" dirty="0" smtClean="0"/>
              <a:t>Transport Company are </a:t>
            </a:r>
            <a:r>
              <a:rPr lang="en-US" sz="4000" dirty="0" err="1" smtClean="0"/>
              <a:t>authorised</a:t>
            </a:r>
            <a:r>
              <a:rPr lang="en-US" sz="4000" dirty="0" smtClean="0"/>
              <a:t> to perform inspection of adherence to Transport Terms of Service and the PIT Tariff in the operation of the metro, trams, the funicular and PIT buses. A transit inspector identifies himself with an inspector's badge belonging to the Prague Public Transport Company; upon request also with his company identification with photograph and number identical to the number of the inspector's badge.</a:t>
            </a: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Inspection</a:t>
            </a:r>
            <a:r>
              <a:rPr lang="cs-CZ" dirty="0" smtClean="0"/>
              <a:t> </a:t>
            </a:r>
            <a:r>
              <a:rPr lang="cs-CZ" dirty="0" err="1" smtClean="0"/>
              <a:t>at</a:t>
            </a:r>
            <a:r>
              <a:rPr lang="cs-CZ" dirty="0" smtClean="0"/>
              <a:t> </a:t>
            </a:r>
            <a:r>
              <a:rPr lang="cs-CZ" dirty="0" err="1" smtClean="0"/>
              <a:t>Prague</a:t>
            </a:r>
            <a:r>
              <a:rPr lang="cs-CZ" dirty="0" smtClean="0"/>
              <a:t> transport</a:t>
            </a:r>
            <a:endParaRPr lang="cs-CZ" dirty="0"/>
          </a:p>
        </p:txBody>
      </p:sp>
      <p:sp>
        <p:nvSpPr>
          <p:cNvPr id="3" name="Zástupný symbol pro obsah 2"/>
          <p:cNvSpPr>
            <a:spLocks noGrp="1"/>
          </p:cNvSpPr>
          <p:nvPr>
            <p:ph idx="1"/>
          </p:nvPr>
        </p:nvSpPr>
        <p:spPr>
          <a:xfrm>
            <a:off x="457200" y="1340768"/>
            <a:ext cx="8229600" cy="5112568"/>
          </a:xfrm>
        </p:spPr>
        <p:txBody>
          <a:bodyPr>
            <a:normAutofit lnSpcReduction="10000"/>
          </a:bodyPr>
          <a:lstStyle/>
          <a:p>
            <a:pPr>
              <a:buNone/>
            </a:pPr>
            <a:r>
              <a:rPr lang="cs-CZ" dirty="0" err="1" smtClean="0"/>
              <a:t>If</a:t>
            </a:r>
            <a:r>
              <a:rPr lang="cs-CZ" dirty="0" smtClean="0"/>
              <a:t> </a:t>
            </a:r>
            <a:r>
              <a:rPr lang="cs-CZ" dirty="0" err="1" smtClean="0"/>
              <a:t>you</a:t>
            </a:r>
            <a:r>
              <a:rPr lang="cs-CZ" dirty="0" smtClean="0"/>
              <a:t> </a:t>
            </a:r>
            <a:r>
              <a:rPr lang="cs-CZ" dirty="0" err="1" smtClean="0"/>
              <a:t>travel</a:t>
            </a:r>
            <a:r>
              <a:rPr lang="cs-CZ" dirty="0" smtClean="0"/>
              <a:t> by bus, tram </a:t>
            </a:r>
            <a:r>
              <a:rPr lang="cs-CZ" dirty="0" err="1" smtClean="0"/>
              <a:t>or</a:t>
            </a:r>
            <a:r>
              <a:rPr lang="cs-CZ" dirty="0" smtClean="0"/>
              <a:t> metro,</a:t>
            </a:r>
          </a:p>
          <a:p>
            <a:pPr>
              <a:buNone/>
            </a:pPr>
            <a:r>
              <a:rPr lang="cs-CZ" dirty="0" err="1" smtClean="0"/>
              <a:t>you</a:t>
            </a:r>
            <a:r>
              <a:rPr lang="cs-CZ" dirty="0" smtClean="0"/>
              <a:t> </a:t>
            </a:r>
            <a:r>
              <a:rPr lang="cs-CZ" dirty="0" err="1" smtClean="0"/>
              <a:t>need</a:t>
            </a:r>
            <a:r>
              <a:rPr lang="cs-CZ" dirty="0" smtClean="0"/>
              <a:t> to </a:t>
            </a:r>
            <a:r>
              <a:rPr lang="cs-CZ" dirty="0" err="1" smtClean="0"/>
              <a:t>buy</a:t>
            </a:r>
            <a:r>
              <a:rPr lang="cs-CZ" dirty="0" smtClean="0"/>
              <a:t> a </a:t>
            </a:r>
            <a:r>
              <a:rPr lang="cs-CZ" b="1" dirty="0" err="1" smtClean="0"/>
              <a:t>ticket</a:t>
            </a:r>
            <a:r>
              <a:rPr lang="cs-CZ" dirty="0" smtClean="0"/>
              <a:t>.</a:t>
            </a:r>
          </a:p>
          <a:p>
            <a:pPr>
              <a:buNone/>
            </a:pPr>
            <a:endParaRPr lang="cs-CZ" dirty="0" smtClean="0"/>
          </a:p>
          <a:p>
            <a:pPr>
              <a:buNone/>
            </a:pPr>
            <a:r>
              <a:rPr lang="cs-CZ" dirty="0" err="1" smtClean="0"/>
              <a:t>When</a:t>
            </a:r>
            <a:r>
              <a:rPr lang="cs-CZ" dirty="0" smtClean="0"/>
              <a:t> </a:t>
            </a:r>
            <a:r>
              <a:rPr lang="cs-CZ" dirty="0" err="1" smtClean="0"/>
              <a:t>you</a:t>
            </a:r>
            <a:r>
              <a:rPr lang="cs-CZ" dirty="0" smtClean="0"/>
              <a:t> enter </a:t>
            </a:r>
            <a:r>
              <a:rPr lang="cs-CZ" dirty="0" err="1" smtClean="0"/>
              <a:t>the</a:t>
            </a:r>
            <a:r>
              <a:rPr lang="cs-CZ" dirty="0" smtClean="0"/>
              <a:t> bus, </a:t>
            </a:r>
          </a:p>
          <a:p>
            <a:pPr>
              <a:buNone/>
            </a:pPr>
            <a:r>
              <a:rPr lang="cs-CZ" dirty="0" smtClean="0"/>
              <a:t>put </a:t>
            </a:r>
            <a:r>
              <a:rPr lang="cs-CZ" dirty="0" err="1" smtClean="0"/>
              <a:t>the</a:t>
            </a:r>
            <a:r>
              <a:rPr lang="cs-CZ" dirty="0" smtClean="0"/>
              <a:t> </a:t>
            </a:r>
            <a:r>
              <a:rPr lang="cs-CZ" dirty="0" err="1" smtClean="0"/>
              <a:t>ticket</a:t>
            </a:r>
            <a:r>
              <a:rPr lang="cs-CZ" dirty="0" smtClean="0"/>
              <a:t> </a:t>
            </a:r>
            <a:r>
              <a:rPr lang="cs-CZ" dirty="0" err="1" smtClean="0"/>
              <a:t>into</a:t>
            </a:r>
            <a:r>
              <a:rPr lang="cs-CZ" dirty="0" smtClean="0"/>
              <a:t> </a:t>
            </a:r>
            <a:r>
              <a:rPr lang="cs-CZ" dirty="0" err="1" smtClean="0"/>
              <a:t>yelow</a:t>
            </a:r>
            <a:r>
              <a:rPr lang="cs-CZ" dirty="0" smtClean="0"/>
              <a:t> </a:t>
            </a:r>
            <a:r>
              <a:rPr lang="cs-CZ" dirty="0" err="1" smtClean="0"/>
              <a:t>marker</a:t>
            </a:r>
            <a:r>
              <a:rPr lang="cs-CZ" dirty="0" smtClean="0"/>
              <a:t> </a:t>
            </a:r>
            <a:r>
              <a:rPr lang="cs-CZ" dirty="0" err="1" smtClean="0"/>
              <a:t>and</a:t>
            </a:r>
            <a:r>
              <a:rPr lang="cs-CZ" dirty="0" smtClean="0"/>
              <a:t> </a:t>
            </a:r>
            <a:r>
              <a:rPr lang="cs-CZ" b="1" dirty="0" err="1" smtClean="0"/>
              <a:t>mark</a:t>
            </a:r>
            <a:r>
              <a:rPr lang="cs-CZ" b="1" dirty="0" smtClean="0"/>
              <a:t> </a:t>
            </a:r>
            <a:r>
              <a:rPr lang="cs-CZ" b="1" dirty="0" err="1" smtClean="0"/>
              <a:t>it</a:t>
            </a:r>
            <a:r>
              <a:rPr lang="cs-CZ" dirty="0" smtClean="0"/>
              <a:t>.</a:t>
            </a:r>
          </a:p>
          <a:p>
            <a:pPr>
              <a:buNone/>
            </a:pPr>
            <a:endParaRPr lang="cs-CZ" dirty="0" smtClean="0"/>
          </a:p>
          <a:p>
            <a:pPr>
              <a:buNone/>
            </a:pPr>
            <a:r>
              <a:rPr lang="cs-CZ" dirty="0" err="1" smtClean="0"/>
              <a:t>An</a:t>
            </a:r>
            <a:r>
              <a:rPr lang="cs-CZ" dirty="0" smtClean="0"/>
              <a:t> </a:t>
            </a:r>
            <a:r>
              <a:rPr lang="cs-CZ" dirty="0" err="1" smtClean="0"/>
              <a:t>inspector</a:t>
            </a:r>
            <a:r>
              <a:rPr lang="cs-CZ" dirty="0" smtClean="0"/>
              <a:t> </a:t>
            </a:r>
            <a:r>
              <a:rPr lang="cs-CZ" dirty="0" err="1" smtClean="0"/>
              <a:t>can</a:t>
            </a:r>
            <a:r>
              <a:rPr lang="cs-CZ" dirty="0" smtClean="0"/>
              <a:t> </a:t>
            </a:r>
            <a:r>
              <a:rPr lang="cs-CZ" dirty="0" err="1" smtClean="0"/>
              <a:t>check</a:t>
            </a:r>
            <a:r>
              <a:rPr lang="cs-CZ" dirty="0" smtClean="0"/>
              <a:t> </a:t>
            </a:r>
            <a:r>
              <a:rPr lang="cs-CZ" dirty="0" err="1" smtClean="0"/>
              <a:t>your</a:t>
            </a:r>
            <a:r>
              <a:rPr lang="cs-CZ" dirty="0" smtClean="0"/>
              <a:t> </a:t>
            </a:r>
            <a:r>
              <a:rPr lang="cs-CZ" dirty="0" err="1" smtClean="0"/>
              <a:t>ticket</a:t>
            </a:r>
            <a:r>
              <a:rPr lang="cs-CZ" dirty="0" smtClean="0"/>
              <a:t>.</a:t>
            </a:r>
          </a:p>
          <a:p>
            <a:pPr>
              <a:buNone/>
            </a:pPr>
            <a:r>
              <a:rPr lang="cs-CZ" dirty="0" err="1" smtClean="0"/>
              <a:t>If</a:t>
            </a:r>
            <a:r>
              <a:rPr lang="cs-CZ" dirty="0" smtClean="0"/>
              <a:t> </a:t>
            </a:r>
            <a:r>
              <a:rPr lang="cs-CZ" dirty="0" err="1" smtClean="0"/>
              <a:t>you</a:t>
            </a:r>
            <a:r>
              <a:rPr lang="cs-CZ" dirty="0" smtClean="0"/>
              <a:t> do not </a:t>
            </a:r>
            <a:r>
              <a:rPr lang="cs-CZ" dirty="0" err="1" smtClean="0"/>
              <a:t>have</a:t>
            </a:r>
            <a:r>
              <a:rPr lang="cs-CZ" dirty="0" smtClean="0"/>
              <a:t> </a:t>
            </a:r>
            <a:r>
              <a:rPr lang="cs-CZ" dirty="0" err="1" smtClean="0"/>
              <a:t>valid</a:t>
            </a:r>
            <a:r>
              <a:rPr lang="cs-CZ" dirty="0" smtClean="0"/>
              <a:t> </a:t>
            </a:r>
            <a:r>
              <a:rPr lang="cs-CZ" dirty="0" err="1" smtClean="0"/>
              <a:t>ticket</a:t>
            </a:r>
            <a:r>
              <a:rPr lang="cs-CZ" dirty="0" smtClean="0"/>
              <a:t>,</a:t>
            </a:r>
          </a:p>
          <a:p>
            <a:pPr>
              <a:buNone/>
            </a:pPr>
            <a:r>
              <a:rPr lang="cs-CZ" dirty="0" err="1" smtClean="0"/>
              <a:t>you</a:t>
            </a:r>
            <a:r>
              <a:rPr lang="cs-CZ" dirty="0" smtClean="0"/>
              <a:t> </a:t>
            </a:r>
            <a:r>
              <a:rPr lang="cs-CZ" dirty="0" err="1" smtClean="0"/>
              <a:t>have</a:t>
            </a:r>
            <a:r>
              <a:rPr lang="cs-CZ" dirty="0" smtClean="0"/>
              <a:t> to </a:t>
            </a:r>
            <a:r>
              <a:rPr lang="cs-CZ" dirty="0" err="1" smtClean="0"/>
              <a:t>pay</a:t>
            </a:r>
            <a:r>
              <a:rPr lang="cs-CZ" dirty="0" smtClean="0"/>
              <a:t> fine.</a:t>
            </a:r>
          </a:p>
        </p:txBody>
      </p:sp>
      <p:pic>
        <p:nvPicPr>
          <p:cNvPr id="2050" name="Picture 2" descr="http://i.lidovky.cz/14/083/lnorg/APA3faff6__IK_1984_2_85994.JPG"/>
          <p:cNvPicPr>
            <a:picLocks noChangeAspect="1" noChangeArrowheads="1"/>
          </p:cNvPicPr>
          <p:nvPr/>
        </p:nvPicPr>
        <p:blipFill>
          <a:blip r:embed="rId2" cstate="print"/>
          <a:srcRect/>
          <a:stretch>
            <a:fillRect/>
          </a:stretch>
        </p:blipFill>
        <p:spPr bwMode="auto">
          <a:xfrm>
            <a:off x="6300192" y="4221088"/>
            <a:ext cx="2634413" cy="1872208"/>
          </a:xfrm>
          <a:prstGeom prst="rect">
            <a:avLst/>
          </a:prstGeom>
          <a:noFill/>
        </p:spPr>
      </p:pic>
      <p:pic>
        <p:nvPicPr>
          <p:cNvPr id="2052" name="Picture 4" descr="http://i.idnes.cz/12/052/cl6/AVA4333b3_24_32.jpg"/>
          <p:cNvPicPr>
            <a:picLocks noChangeAspect="1" noChangeArrowheads="1"/>
          </p:cNvPicPr>
          <p:nvPr/>
        </p:nvPicPr>
        <p:blipFill>
          <a:blip r:embed="rId3" cstate="print"/>
          <a:srcRect/>
          <a:stretch>
            <a:fillRect/>
          </a:stretch>
        </p:blipFill>
        <p:spPr bwMode="auto">
          <a:xfrm>
            <a:off x="6372200" y="1268760"/>
            <a:ext cx="2500293" cy="208754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Keep</a:t>
            </a:r>
            <a:r>
              <a:rPr lang="cs-CZ" dirty="0" smtClean="0"/>
              <a:t> </a:t>
            </a:r>
            <a:r>
              <a:rPr lang="cs-CZ" dirty="0" err="1" smtClean="0"/>
              <a:t>sentences</a:t>
            </a:r>
            <a:r>
              <a:rPr lang="cs-CZ" dirty="0" smtClean="0"/>
              <a:t> </a:t>
            </a:r>
            <a:r>
              <a:rPr lang="cs-CZ" dirty="0" err="1" smtClean="0"/>
              <a:t>short</a:t>
            </a:r>
            <a:r>
              <a:rPr lang="cs-CZ" dirty="0" smtClean="0"/>
              <a:t>!</a:t>
            </a:r>
            <a:endParaRPr lang="cs-CZ" dirty="0"/>
          </a:p>
        </p:txBody>
      </p:sp>
      <p:sp>
        <p:nvSpPr>
          <p:cNvPr id="3" name="Zástupný symbol pro obsah 2"/>
          <p:cNvSpPr>
            <a:spLocks noGrp="1"/>
          </p:cNvSpPr>
          <p:nvPr>
            <p:ph idx="1"/>
          </p:nvPr>
        </p:nvSpPr>
        <p:spPr>
          <a:xfrm>
            <a:off x="457200" y="1340768"/>
            <a:ext cx="8229600" cy="5040560"/>
          </a:xfrm>
        </p:spPr>
        <p:txBody>
          <a:bodyPr>
            <a:normAutofit/>
          </a:bodyPr>
          <a:lstStyle/>
          <a:p>
            <a:r>
              <a:rPr lang="en-US" dirty="0" smtClean="0"/>
              <a:t>Always start a new sentence on a new line. </a:t>
            </a:r>
            <a:endParaRPr lang="cs-CZ" dirty="0" smtClean="0"/>
          </a:p>
          <a:p>
            <a:pPr>
              <a:buNone/>
            </a:pPr>
            <a:r>
              <a:rPr lang="en-US" dirty="0" smtClean="0"/>
              <a:t>Never split 1 word over 2 lines.</a:t>
            </a:r>
            <a:endParaRPr lang="cs-CZ" dirty="0" smtClean="0"/>
          </a:p>
          <a:p>
            <a:endParaRPr lang="cs-CZ" dirty="0" smtClean="0"/>
          </a:p>
          <a:p>
            <a:r>
              <a:rPr lang="en-US" dirty="0" smtClean="0"/>
              <a:t>Highlight the important information in </a:t>
            </a:r>
            <a:r>
              <a:rPr lang="en-US" b="1" dirty="0" smtClean="0"/>
              <a:t>bold</a:t>
            </a:r>
            <a:endParaRPr lang="cs-CZ" b="1" dirty="0" smtClean="0"/>
          </a:p>
          <a:p>
            <a:r>
              <a:rPr lang="en-US" dirty="0" smtClean="0"/>
              <a:t>Do not put too much text on your page. </a:t>
            </a:r>
            <a:endParaRPr lang="cs-CZ" dirty="0" smtClean="0"/>
          </a:p>
          <a:p>
            <a:r>
              <a:rPr lang="en-US" dirty="0" smtClean="0"/>
              <a:t>Leave space between paragraphs.</a:t>
            </a:r>
            <a:endParaRPr lang="cs-CZ" dirty="0" smtClean="0"/>
          </a:p>
          <a:p>
            <a:endParaRPr lang="cs-CZ" dirty="0" smtClean="0"/>
          </a:p>
          <a:p>
            <a:r>
              <a:rPr lang="en-US" dirty="0" smtClean="0"/>
              <a:t>Give</a:t>
            </a:r>
            <a:r>
              <a:rPr lang="cs-CZ" dirty="0" smtClean="0"/>
              <a:t> </a:t>
            </a:r>
            <a:r>
              <a:rPr lang="cs-CZ" dirty="0" err="1" smtClean="0"/>
              <a:t>only</a:t>
            </a:r>
            <a:r>
              <a:rPr lang="en-US" dirty="0" smtClean="0"/>
              <a:t> the important information</a:t>
            </a:r>
            <a:endParaRPr lang="cs-CZ" dirty="0" smtClean="0"/>
          </a:p>
          <a:p>
            <a:endParaRPr lang="cs-CZ"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11560" y="620688"/>
            <a:ext cx="8075240" cy="5505475"/>
          </a:xfrm>
        </p:spPr>
        <p:txBody>
          <a:bodyPr>
            <a:normAutofit/>
          </a:bodyPr>
          <a:lstStyle/>
          <a:p>
            <a:r>
              <a:rPr lang="cs-CZ" dirty="0" smtClean="0"/>
              <a:t>S</a:t>
            </a:r>
            <a:r>
              <a:rPr lang="en-US" dirty="0" smtClean="0"/>
              <a:t>peak to people directly. </a:t>
            </a:r>
            <a:endParaRPr lang="cs-CZ" dirty="0" smtClean="0"/>
          </a:p>
          <a:p>
            <a:pPr>
              <a:buNone/>
            </a:pPr>
            <a:r>
              <a:rPr lang="en-US" dirty="0" smtClean="0"/>
              <a:t>Use words like “you” to do this. </a:t>
            </a:r>
            <a:endParaRPr lang="cs-CZ" dirty="0" smtClean="0"/>
          </a:p>
          <a:p>
            <a:pPr>
              <a:buNone/>
            </a:pPr>
            <a:endParaRPr lang="cs-CZ" dirty="0" smtClean="0"/>
          </a:p>
          <a:p>
            <a:r>
              <a:rPr lang="en-US" dirty="0" smtClean="0"/>
              <a:t>Be careful when you use pronouns</a:t>
            </a:r>
            <a:r>
              <a:rPr lang="cs-CZ" dirty="0" smtClean="0"/>
              <a:t> </a:t>
            </a:r>
            <a:r>
              <a:rPr lang="en-US" dirty="0" smtClean="0"/>
              <a:t>like </a:t>
            </a:r>
            <a:endParaRPr lang="cs-CZ" dirty="0" smtClean="0"/>
          </a:p>
          <a:p>
            <a:pPr>
              <a:buNone/>
            </a:pPr>
            <a:r>
              <a:rPr lang="en-US" dirty="0" smtClean="0"/>
              <a:t>“I”, “him” or “it”</a:t>
            </a:r>
            <a:r>
              <a:rPr lang="cs-CZ" dirty="0" smtClean="0"/>
              <a:t>.</a:t>
            </a:r>
            <a:r>
              <a:rPr lang="en-US" dirty="0" smtClean="0"/>
              <a:t> </a:t>
            </a:r>
            <a:endParaRPr lang="cs-CZ" dirty="0" smtClean="0"/>
          </a:p>
          <a:p>
            <a:r>
              <a:rPr lang="cs-CZ" dirty="0" smtClean="0"/>
              <a:t>U</a:t>
            </a:r>
            <a:r>
              <a:rPr lang="en-US" dirty="0" smtClean="0"/>
              <a:t>se the proper name instead.</a:t>
            </a:r>
            <a:endParaRPr lang="cs-CZ" dirty="0" smtClean="0"/>
          </a:p>
          <a:p>
            <a:endParaRPr lang="cs-CZ" dirty="0" smtClean="0"/>
          </a:p>
          <a:p>
            <a:r>
              <a:rPr lang="en-US" dirty="0" smtClean="0"/>
              <a:t>repeat important information. </a:t>
            </a: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easy to understand words</a:t>
            </a:r>
            <a:endParaRPr lang="cs-CZ" dirty="0"/>
          </a:p>
        </p:txBody>
      </p:sp>
      <p:sp>
        <p:nvSpPr>
          <p:cNvPr id="3" name="Zástupný symbol pro obsah 2"/>
          <p:cNvSpPr>
            <a:spLocks noGrp="1"/>
          </p:cNvSpPr>
          <p:nvPr>
            <p:ph idx="1"/>
          </p:nvPr>
        </p:nvSpPr>
        <p:spPr/>
        <p:txBody>
          <a:bodyPr>
            <a:normAutofit/>
          </a:bodyPr>
          <a:lstStyle/>
          <a:p>
            <a:r>
              <a:rPr lang="en-US" dirty="0" smtClean="0"/>
              <a:t>examples that people will know from their everyday lives.</a:t>
            </a:r>
            <a:endParaRPr lang="cs-CZ" dirty="0" smtClean="0"/>
          </a:p>
          <a:p>
            <a:r>
              <a:rPr lang="en-US" dirty="0" smtClean="0"/>
              <a:t>Use the same word to describe the same thing</a:t>
            </a:r>
            <a:endParaRPr lang="cs-CZ" dirty="0" smtClean="0"/>
          </a:p>
          <a:p>
            <a:r>
              <a:rPr lang="en-US" dirty="0" smtClean="0"/>
              <a:t>Do not use words from other languages</a:t>
            </a:r>
            <a:endParaRPr lang="cs-CZ" dirty="0" smtClean="0"/>
          </a:p>
          <a:p>
            <a:r>
              <a:rPr lang="en-US" dirty="0" smtClean="0"/>
              <a:t>Do not use difficult words. If you need to use difficult words, make sure you always explain them clearly. </a:t>
            </a:r>
            <a:endParaRPr lang="cs-CZ"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r>
              <a:rPr lang="en-US" b="1" dirty="0" smtClean="0"/>
              <a:t>SPECIAL NEEDS CHILDREN: EACH CHILD HAS DIFFERENT SPECIAL NEEDS</a:t>
            </a:r>
          </a:p>
          <a:p>
            <a:r>
              <a:rPr lang="en-US" dirty="0" smtClean="0"/>
              <a:t>➤ </a:t>
            </a:r>
            <a:r>
              <a:rPr lang="en-US" b="1" dirty="0" smtClean="0"/>
              <a:t>Children with special needs may have:</a:t>
            </a:r>
          </a:p>
          <a:p>
            <a:r>
              <a:rPr lang="en-US" dirty="0" smtClean="0"/>
              <a:t>mild learning disabilities</a:t>
            </a:r>
          </a:p>
          <a:p>
            <a:r>
              <a:rPr lang="en-US" dirty="0" smtClean="0"/>
              <a:t>profound cognitive impairment</a:t>
            </a:r>
          </a:p>
          <a:p>
            <a:r>
              <a:rPr lang="en-US" dirty="0" smtClean="0"/>
              <a:t>food allergies</a:t>
            </a:r>
          </a:p>
          <a:p>
            <a:r>
              <a:rPr lang="en-US" dirty="0" smtClean="0"/>
              <a:t>serious illness</a:t>
            </a:r>
          </a:p>
          <a:p>
            <a:r>
              <a:rPr lang="en-US" dirty="0" smtClean="0"/>
              <a:t>physical disorders</a:t>
            </a:r>
          </a:p>
          <a:p>
            <a:r>
              <a:rPr lang="en-US" dirty="0" smtClean="0"/>
              <a:t>language difficulties</a:t>
            </a:r>
          </a:p>
          <a:p>
            <a:r>
              <a:rPr lang="en-US" dirty="0" smtClean="0"/>
              <a:t>emotional problems</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discrimination</a:t>
            </a:r>
            <a:endParaRPr lang="cs-CZ" dirty="0"/>
          </a:p>
        </p:txBody>
      </p:sp>
      <p:sp>
        <p:nvSpPr>
          <p:cNvPr id="3" name="Zástupný symbol pro obsah 2"/>
          <p:cNvSpPr>
            <a:spLocks noGrp="1"/>
          </p:cNvSpPr>
          <p:nvPr>
            <p:ph idx="1"/>
          </p:nvPr>
        </p:nvSpPr>
        <p:spPr/>
        <p:txBody>
          <a:bodyPr/>
          <a:lstStyle/>
          <a:p>
            <a:pPr>
              <a:buNone/>
            </a:pPr>
            <a:r>
              <a:rPr lang="cs-CZ" dirty="0" err="1" smtClean="0"/>
              <a:t>Discrimination</a:t>
            </a:r>
            <a:r>
              <a:rPr lang="cs-CZ" dirty="0" smtClean="0"/>
              <a:t> </a:t>
            </a:r>
            <a:r>
              <a:rPr lang="cs-CZ" dirty="0" err="1" smtClean="0"/>
              <a:t>means</a:t>
            </a:r>
            <a:r>
              <a:rPr lang="cs-CZ" dirty="0" smtClean="0"/>
              <a:t> </a:t>
            </a:r>
            <a:r>
              <a:rPr lang="cs-CZ" dirty="0" err="1" smtClean="0"/>
              <a:t>that</a:t>
            </a:r>
            <a:r>
              <a:rPr lang="cs-CZ" dirty="0" smtClean="0"/>
              <a:t> </a:t>
            </a:r>
            <a:r>
              <a:rPr lang="cs-CZ" dirty="0" err="1" smtClean="0"/>
              <a:t>somebody</a:t>
            </a:r>
            <a:r>
              <a:rPr lang="cs-CZ" dirty="0" smtClean="0"/>
              <a:t> </a:t>
            </a:r>
            <a:r>
              <a:rPr lang="cs-CZ" dirty="0" err="1" smtClean="0"/>
              <a:t>is</a:t>
            </a:r>
            <a:r>
              <a:rPr lang="cs-CZ" dirty="0" smtClean="0"/>
              <a:t> unfair to </a:t>
            </a:r>
            <a:r>
              <a:rPr lang="cs-CZ" dirty="0" err="1" smtClean="0"/>
              <a:t>you</a:t>
            </a:r>
            <a:r>
              <a:rPr lang="cs-CZ" dirty="0" smtClean="0"/>
              <a:t>.</a:t>
            </a:r>
          </a:p>
          <a:p>
            <a:pPr>
              <a:buNone/>
            </a:pPr>
            <a:r>
              <a:rPr lang="cs-CZ" dirty="0" err="1" smtClean="0"/>
              <a:t>Or</a:t>
            </a:r>
            <a:r>
              <a:rPr lang="cs-CZ" dirty="0" smtClean="0"/>
              <a:t> </a:t>
            </a:r>
            <a:r>
              <a:rPr lang="cs-CZ" dirty="0" err="1" smtClean="0"/>
              <a:t>that</a:t>
            </a:r>
            <a:r>
              <a:rPr lang="cs-CZ" dirty="0" smtClean="0"/>
              <a:t> </a:t>
            </a:r>
            <a:r>
              <a:rPr lang="cs-CZ" dirty="0" err="1" smtClean="0"/>
              <a:t>somebody</a:t>
            </a:r>
            <a:r>
              <a:rPr lang="cs-CZ" dirty="0" smtClean="0"/>
              <a:t> </a:t>
            </a:r>
            <a:r>
              <a:rPr lang="cs-CZ" dirty="0" err="1" smtClean="0"/>
              <a:t>threats</a:t>
            </a:r>
            <a:r>
              <a:rPr lang="cs-CZ" dirty="0" smtClean="0"/>
              <a:t> </a:t>
            </a:r>
            <a:r>
              <a:rPr lang="cs-CZ" dirty="0" err="1" smtClean="0"/>
              <a:t>you</a:t>
            </a:r>
            <a:r>
              <a:rPr lang="cs-CZ" dirty="0" smtClean="0"/>
              <a:t> </a:t>
            </a:r>
            <a:r>
              <a:rPr lang="cs-CZ" dirty="0" err="1" smtClean="0"/>
              <a:t>differently</a:t>
            </a:r>
            <a:r>
              <a:rPr lang="cs-CZ" dirty="0" smtClean="0"/>
              <a:t>, </a:t>
            </a:r>
          </a:p>
          <a:p>
            <a:pPr>
              <a:buNone/>
            </a:pPr>
            <a:r>
              <a:rPr lang="cs-CZ" dirty="0" smtClean="0"/>
              <a:t>just </a:t>
            </a:r>
            <a:r>
              <a:rPr lang="cs-CZ" dirty="0" err="1" smtClean="0"/>
              <a:t>because</a:t>
            </a:r>
            <a:r>
              <a:rPr lang="cs-CZ" dirty="0" smtClean="0"/>
              <a:t> </a:t>
            </a:r>
            <a:r>
              <a:rPr lang="cs-CZ" dirty="0" err="1" smtClean="0"/>
              <a:t>you</a:t>
            </a:r>
            <a:r>
              <a:rPr lang="cs-CZ" dirty="0" smtClean="0"/>
              <a:t> </a:t>
            </a:r>
            <a:r>
              <a:rPr lang="cs-CZ" dirty="0" err="1" smtClean="0"/>
              <a:t>have</a:t>
            </a:r>
            <a:r>
              <a:rPr lang="cs-CZ" dirty="0" smtClean="0"/>
              <a:t> </a:t>
            </a:r>
            <a:r>
              <a:rPr lang="cs-CZ" dirty="0" err="1" smtClean="0"/>
              <a:t>some</a:t>
            </a:r>
            <a:r>
              <a:rPr lang="cs-CZ" dirty="0" smtClean="0"/>
              <a:t> </a:t>
            </a:r>
            <a:r>
              <a:rPr lang="cs-CZ" dirty="0" err="1" smtClean="0"/>
              <a:t>disability</a:t>
            </a:r>
            <a:r>
              <a:rPr lang="cs-CZ" dirty="0" smtClean="0"/>
              <a:t>.</a:t>
            </a:r>
            <a:endParaRPr lang="cs-CZ" dirty="0"/>
          </a:p>
        </p:txBody>
      </p:sp>
      <p:pic>
        <p:nvPicPr>
          <p:cNvPr id="1027" name="Picture 3" descr="C:\Users\robert\Desktop\paperchain-wheelchair_medium.jpg"/>
          <p:cNvPicPr>
            <a:picLocks noChangeAspect="1" noChangeArrowheads="1"/>
          </p:cNvPicPr>
          <p:nvPr/>
        </p:nvPicPr>
        <p:blipFill>
          <a:blip r:embed="rId2" cstate="print"/>
          <a:srcRect/>
          <a:stretch>
            <a:fillRect/>
          </a:stretch>
        </p:blipFill>
        <p:spPr bwMode="auto">
          <a:xfrm>
            <a:off x="2758120" y="4005064"/>
            <a:ext cx="3365902" cy="2232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a:t>
            </a:r>
            <a:r>
              <a:rPr lang="cs-CZ" dirty="0" smtClean="0"/>
              <a:t> </a:t>
            </a:r>
            <a:r>
              <a:rPr lang="cs-CZ" dirty="0" err="1" smtClean="0"/>
              <a:t>is</a:t>
            </a:r>
            <a:r>
              <a:rPr lang="cs-CZ" dirty="0" smtClean="0"/>
              <a:t>  </a:t>
            </a:r>
            <a:r>
              <a:rPr lang="cs-CZ" dirty="0" err="1" smtClean="0"/>
              <a:t>raining</a:t>
            </a:r>
            <a:r>
              <a:rPr lang="cs-CZ" dirty="0" smtClean="0"/>
              <a:t> </a:t>
            </a:r>
            <a:r>
              <a:rPr lang="cs-CZ" dirty="0" err="1" smtClean="0"/>
              <a:t>cats</a:t>
            </a:r>
            <a:r>
              <a:rPr lang="cs-CZ" dirty="0" smtClean="0"/>
              <a:t> </a:t>
            </a:r>
            <a:r>
              <a:rPr lang="cs-CZ" dirty="0" err="1" smtClean="0"/>
              <a:t>and</a:t>
            </a:r>
            <a:r>
              <a:rPr lang="cs-CZ" dirty="0" smtClean="0"/>
              <a:t> </a:t>
            </a:r>
            <a:r>
              <a:rPr lang="cs-CZ" dirty="0" err="1" smtClean="0"/>
              <a:t>dogs</a:t>
            </a:r>
            <a:r>
              <a:rPr lang="cs-CZ" dirty="0" smtClean="0"/>
              <a:t>…</a:t>
            </a:r>
            <a:endParaRPr lang="cs-CZ" dirty="0"/>
          </a:p>
        </p:txBody>
      </p:sp>
      <p:pic>
        <p:nvPicPr>
          <p:cNvPr id="1026" name="Picture 2" descr="https://diloga.files.wordpress.com/2013/11/catsdogs_02.jpg"/>
          <p:cNvPicPr>
            <a:picLocks noChangeAspect="1" noChangeArrowheads="1"/>
          </p:cNvPicPr>
          <p:nvPr/>
        </p:nvPicPr>
        <p:blipFill>
          <a:blip r:embed="rId2" cstate="print"/>
          <a:srcRect/>
          <a:stretch>
            <a:fillRect/>
          </a:stretch>
        </p:blipFill>
        <p:spPr bwMode="auto">
          <a:xfrm>
            <a:off x="2411760" y="1196752"/>
            <a:ext cx="3867150" cy="4705351"/>
          </a:xfrm>
          <a:prstGeom prst="rect">
            <a:avLst/>
          </a:prstGeom>
          <a:noFill/>
        </p:spPr>
      </p:pic>
      <p:sp>
        <p:nvSpPr>
          <p:cNvPr id="5" name="Obdélník 4"/>
          <p:cNvSpPr/>
          <p:nvPr/>
        </p:nvSpPr>
        <p:spPr>
          <a:xfrm>
            <a:off x="755576" y="5877272"/>
            <a:ext cx="7704856" cy="584775"/>
          </a:xfrm>
          <a:prstGeom prst="rect">
            <a:avLst/>
          </a:prstGeom>
        </p:spPr>
        <p:txBody>
          <a:bodyPr wrap="square">
            <a:spAutoFit/>
          </a:bodyPr>
          <a:lstStyle/>
          <a:p>
            <a:r>
              <a:rPr lang="en-US" sz="3200" dirty="0" smtClean="0"/>
              <a:t>Do not use difficult ideas such as metaphors. </a:t>
            </a:r>
            <a:endParaRPr lang="cs-CZ"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US" sz="7200" dirty="0" smtClean="0"/>
              <a:t>EU</a:t>
            </a:r>
            <a:endParaRPr lang="cs-CZ" sz="7200" dirty="0"/>
          </a:p>
        </p:txBody>
      </p:sp>
      <p:sp>
        <p:nvSpPr>
          <p:cNvPr id="3" name="Zástupný symbol pro obsah 2"/>
          <p:cNvSpPr>
            <a:spLocks noGrp="1"/>
          </p:cNvSpPr>
          <p:nvPr>
            <p:ph idx="1"/>
          </p:nvPr>
        </p:nvSpPr>
        <p:spPr/>
        <p:txBody>
          <a:bodyPr/>
          <a:lstStyle/>
          <a:p>
            <a:r>
              <a:rPr lang="en-US" dirty="0" smtClean="0"/>
              <a:t>Avoid using initials. </a:t>
            </a:r>
            <a:endParaRPr lang="cs-CZ" dirty="0" smtClean="0"/>
          </a:p>
          <a:p>
            <a:pPr>
              <a:buNone/>
            </a:pPr>
            <a:r>
              <a:rPr lang="en-US" dirty="0" smtClean="0"/>
              <a:t>Initials are the first letter of every word. </a:t>
            </a:r>
            <a:endParaRPr lang="cs-CZ" dirty="0" smtClean="0"/>
          </a:p>
          <a:p>
            <a:pPr>
              <a:buNone/>
            </a:pPr>
            <a:r>
              <a:rPr lang="en-US" dirty="0" smtClean="0"/>
              <a:t>Use the word in full where possible. </a:t>
            </a:r>
            <a:endParaRPr lang="cs-CZ" dirty="0" smtClean="0"/>
          </a:p>
          <a:p>
            <a:r>
              <a:rPr lang="en-US" dirty="0" smtClean="0"/>
              <a:t>If you have to use initials, explain them. For example, if you write “EU”, explain that it stands for “the European Union</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124744"/>
            <a:ext cx="8229600" cy="1143000"/>
          </a:xfrm>
        </p:spPr>
        <p:txBody>
          <a:bodyPr>
            <a:normAutofit fontScale="90000"/>
          </a:bodyPr>
          <a:lstStyle/>
          <a:p>
            <a:r>
              <a:rPr lang="en-US" dirty="0" smtClean="0"/>
              <a:t>Percentages (63%)</a:t>
            </a:r>
            <a:r>
              <a:rPr lang="cs-CZ" dirty="0" smtClean="0"/>
              <a:t>,</a:t>
            </a:r>
            <a:r>
              <a:rPr lang="en-US" dirty="0" smtClean="0"/>
              <a:t> </a:t>
            </a:r>
            <a:r>
              <a:rPr lang="cs-CZ" dirty="0" smtClean="0"/>
              <a:t/>
            </a:r>
            <a:br>
              <a:rPr lang="cs-CZ" dirty="0" smtClean="0"/>
            </a:br>
            <a:r>
              <a:rPr lang="en-US" dirty="0" smtClean="0"/>
              <a:t>big numbers (1,758,625)</a:t>
            </a:r>
            <a:r>
              <a:rPr lang="cs-CZ" dirty="0" smtClean="0"/>
              <a:t/>
            </a:r>
            <a:br>
              <a:rPr lang="cs-CZ" dirty="0" smtClean="0"/>
            </a:br>
            <a:endParaRPr lang="cs-CZ" dirty="0"/>
          </a:p>
        </p:txBody>
      </p:sp>
      <p:sp>
        <p:nvSpPr>
          <p:cNvPr id="3" name="Zástupný symbol pro obsah 2"/>
          <p:cNvSpPr>
            <a:spLocks noGrp="1"/>
          </p:cNvSpPr>
          <p:nvPr>
            <p:ph idx="1"/>
          </p:nvPr>
        </p:nvSpPr>
        <p:spPr>
          <a:xfrm>
            <a:off x="467544" y="2636912"/>
            <a:ext cx="8229600" cy="4525963"/>
          </a:xfrm>
        </p:spPr>
        <p:txBody>
          <a:bodyPr/>
          <a:lstStyle/>
          <a:p>
            <a:r>
              <a:rPr lang="en-US" dirty="0" smtClean="0"/>
              <a:t>Try not to use percentages and big numbers. Instead, use words like “few” and “many” to explain what you mean.</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“you will be sent a letter”.</a:t>
            </a:r>
            <a:endParaRPr lang="cs-CZ" dirty="0"/>
          </a:p>
        </p:txBody>
      </p:sp>
      <p:sp>
        <p:nvSpPr>
          <p:cNvPr id="3" name="Zástupný symbol pro obsah 2"/>
          <p:cNvSpPr>
            <a:spLocks noGrp="1"/>
          </p:cNvSpPr>
          <p:nvPr>
            <p:ph idx="1"/>
          </p:nvPr>
        </p:nvSpPr>
        <p:spPr>
          <a:xfrm>
            <a:off x="457200" y="2276872"/>
            <a:ext cx="8229600" cy="3849291"/>
          </a:xfrm>
        </p:spPr>
        <p:txBody>
          <a:bodyPr/>
          <a:lstStyle/>
          <a:p>
            <a:r>
              <a:rPr lang="cs-CZ" dirty="0" err="1" smtClean="0"/>
              <a:t>active</a:t>
            </a:r>
            <a:r>
              <a:rPr lang="cs-CZ" dirty="0" smtClean="0"/>
              <a:t> </a:t>
            </a:r>
            <a:r>
              <a:rPr lang="cs-CZ" dirty="0" err="1" smtClean="0"/>
              <a:t>language</a:t>
            </a:r>
            <a:r>
              <a:rPr lang="cs-CZ" dirty="0" smtClean="0"/>
              <a:t> </a:t>
            </a:r>
            <a:r>
              <a:rPr lang="cs-CZ" dirty="0" err="1" smtClean="0"/>
              <a:t>is</a:t>
            </a:r>
            <a:r>
              <a:rPr lang="cs-CZ" dirty="0" smtClean="0"/>
              <a:t> </a:t>
            </a:r>
            <a:r>
              <a:rPr lang="cs-CZ" dirty="0" err="1" smtClean="0"/>
              <a:t>better</a:t>
            </a:r>
            <a:r>
              <a:rPr lang="cs-CZ" dirty="0" smtClean="0"/>
              <a:t>:</a:t>
            </a:r>
          </a:p>
          <a:p>
            <a:endParaRPr lang="cs-CZ" dirty="0" smtClean="0"/>
          </a:p>
          <a:p>
            <a:r>
              <a:rPr lang="en-US" dirty="0" smtClean="0"/>
              <a:t>“The doctor will send you a letter”</a:t>
            </a:r>
            <a:endParaRPr lang="cs-CZ" dirty="0" smtClean="0"/>
          </a:p>
          <a:p>
            <a:pPr>
              <a:buNone/>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“You should not leave before the end of the meeting”. </a:t>
            </a:r>
            <a:endParaRPr lang="cs-CZ" dirty="0"/>
          </a:p>
        </p:txBody>
      </p:sp>
      <p:sp>
        <p:nvSpPr>
          <p:cNvPr id="3" name="Zástupný symbol pro obsah 2"/>
          <p:cNvSpPr>
            <a:spLocks noGrp="1"/>
          </p:cNvSpPr>
          <p:nvPr>
            <p:ph idx="1"/>
          </p:nvPr>
        </p:nvSpPr>
        <p:spPr>
          <a:xfrm>
            <a:off x="457200" y="2564904"/>
            <a:ext cx="8229600" cy="3561259"/>
          </a:xfrm>
        </p:spPr>
        <p:txBody>
          <a:bodyPr/>
          <a:lstStyle/>
          <a:p>
            <a:r>
              <a:rPr lang="cs-CZ" dirty="0" smtClean="0"/>
              <a:t>Use positive </a:t>
            </a:r>
            <a:r>
              <a:rPr lang="cs-CZ" dirty="0" err="1" smtClean="0"/>
              <a:t>sentences</a:t>
            </a:r>
            <a:r>
              <a:rPr lang="cs-CZ" dirty="0" smtClean="0"/>
              <a:t>:</a:t>
            </a:r>
          </a:p>
          <a:p>
            <a:endParaRPr lang="cs-CZ" dirty="0" smtClean="0"/>
          </a:p>
          <a:p>
            <a:r>
              <a:rPr lang="en-US" dirty="0" smtClean="0"/>
              <a:t>“You should stay until the end of the meeting”</a:t>
            </a:r>
            <a:endParaRPr lang="cs-CZ"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Clear</a:t>
            </a:r>
            <a:r>
              <a:rPr lang="cs-CZ" dirty="0" smtClean="0"/>
              <a:t> </a:t>
            </a:r>
            <a:r>
              <a:rPr lang="cs-CZ" dirty="0" err="1" smtClean="0"/>
              <a:t>structure</a:t>
            </a:r>
            <a:endParaRPr lang="cs-CZ" dirty="0"/>
          </a:p>
        </p:txBody>
      </p:sp>
      <p:sp>
        <p:nvSpPr>
          <p:cNvPr id="3" name="Zástupný symbol pro obsah 2"/>
          <p:cNvSpPr>
            <a:spLocks noGrp="1"/>
          </p:cNvSpPr>
          <p:nvPr>
            <p:ph idx="1"/>
          </p:nvPr>
        </p:nvSpPr>
        <p:spPr>
          <a:xfrm>
            <a:off x="457200" y="1600201"/>
            <a:ext cx="8363272" cy="1612775"/>
          </a:xfrm>
        </p:spPr>
        <p:txBody>
          <a:bodyPr/>
          <a:lstStyle/>
          <a:p>
            <a:pPr>
              <a:buNone/>
            </a:pPr>
            <a:r>
              <a:rPr lang="cs-CZ" dirty="0" smtClean="0"/>
              <a:t>Y</a:t>
            </a:r>
            <a:r>
              <a:rPr lang="en-US" dirty="0" err="1" smtClean="0"/>
              <a:t>esterday</a:t>
            </a:r>
            <a:r>
              <a:rPr lang="en-US" dirty="0" smtClean="0"/>
              <a:t>, I bought a green/yellow bike (a new</a:t>
            </a:r>
            <a:r>
              <a:rPr lang="cs-CZ" dirty="0" smtClean="0"/>
              <a:t> </a:t>
            </a:r>
            <a:r>
              <a:rPr lang="en-US" dirty="0" smtClean="0"/>
              <a:t>one!) for my son – whose name is Michael. </a:t>
            </a:r>
            <a:endParaRPr lang="cs-CZ" dirty="0" smtClean="0"/>
          </a:p>
          <a:p>
            <a:endParaRPr lang="cs-CZ" dirty="0" smtClean="0"/>
          </a:p>
        </p:txBody>
      </p:sp>
      <p:sp>
        <p:nvSpPr>
          <p:cNvPr id="4" name="Obdélník 3"/>
          <p:cNvSpPr/>
          <p:nvPr/>
        </p:nvSpPr>
        <p:spPr>
          <a:xfrm>
            <a:off x="611560" y="3573016"/>
            <a:ext cx="7344816" cy="1569660"/>
          </a:xfrm>
          <a:prstGeom prst="rect">
            <a:avLst/>
          </a:prstGeom>
        </p:spPr>
        <p:txBody>
          <a:bodyPr wrap="square">
            <a:spAutoFit/>
          </a:bodyPr>
          <a:lstStyle/>
          <a:p>
            <a:pPr>
              <a:buNone/>
            </a:pPr>
            <a:r>
              <a:rPr lang="en-US" sz="3200" dirty="0" smtClean="0"/>
              <a:t>My son’s name is Michael. </a:t>
            </a:r>
            <a:endParaRPr lang="cs-CZ" sz="3200" dirty="0" smtClean="0"/>
          </a:p>
          <a:p>
            <a:pPr>
              <a:buNone/>
            </a:pPr>
            <a:r>
              <a:rPr lang="en-US" sz="3200" dirty="0" smtClean="0"/>
              <a:t>Yesterday, I bought a new bike for him.</a:t>
            </a:r>
            <a:r>
              <a:rPr lang="cs-CZ" sz="3200" dirty="0" smtClean="0"/>
              <a:t> </a:t>
            </a:r>
          </a:p>
          <a:p>
            <a:pPr>
              <a:buNone/>
            </a:pPr>
            <a:r>
              <a:rPr lang="en-US" sz="3200" dirty="0" smtClean="0"/>
              <a:t>The new bike is green and yellow.</a:t>
            </a:r>
            <a:endParaRPr lang="cs-CZ"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Images </a:t>
            </a:r>
            <a:endParaRPr lang="cs-CZ" dirty="0"/>
          </a:p>
        </p:txBody>
      </p:sp>
      <p:sp>
        <p:nvSpPr>
          <p:cNvPr id="3" name="Zástupný symbol pro obsah 2"/>
          <p:cNvSpPr>
            <a:spLocks noGrp="1"/>
          </p:cNvSpPr>
          <p:nvPr>
            <p:ph idx="1"/>
          </p:nvPr>
        </p:nvSpPr>
        <p:spPr/>
        <p:txBody>
          <a:bodyPr/>
          <a:lstStyle/>
          <a:p>
            <a:r>
              <a:rPr lang="en-US" dirty="0" smtClean="0"/>
              <a:t>Many people find it hard to read text. To help them understand your text, you should put images next to it to describe what it is about.</a:t>
            </a:r>
            <a:endParaRPr lang="cs-CZ" dirty="0" smtClean="0"/>
          </a:p>
          <a:p>
            <a:endParaRPr lang="cs-CZ" dirty="0" smtClean="0"/>
          </a:p>
          <a:p>
            <a:r>
              <a:rPr lang="cs-CZ" dirty="0" err="1" smtClean="0"/>
              <a:t>photographs</a:t>
            </a:r>
            <a:r>
              <a:rPr lang="cs-CZ" dirty="0" smtClean="0"/>
              <a:t>,  </a:t>
            </a:r>
            <a:r>
              <a:rPr lang="cs-CZ" dirty="0" err="1" smtClean="0"/>
              <a:t>drawings</a:t>
            </a:r>
            <a:r>
              <a:rPr lang="cs-CZ" dirty="0" smtClean="0"/>
              <a:t>,  </a:t>
            </a:r>
            <a:r>
              <a:rPr lang="cs-CZ" dirty="0" err="1" smtClean="0"/>
              <a:t>or</a:t>
            </a:r>
            <a:r>
              <a:rPr lang="cs-CZ" dirty="0" smtClean="0"/>
              <a:t> </a:t>
            </a:r>
            <a:r>
              <a:rPr lang="cs-CZ" dirty="0" err="1" smtClean="0"/>
              <a:t>symbols</a:t>
            </a:r>
            <a:endParaRPr lang="cs-CZ" dirty="0" smtClean="0"/>
          </a:p>
          <a:p>
            <a:endParaRPr lang="cs-CZ" dirty="0"/>
          </a:p>
        </p:txBody>
      </p:sp>
      <p:pic>
        <p:nvPicPr>
          <p:cNvPr id="4" name="Obrázek 3" descr="http://zena-in.cz/media/2013/04/30/jez2.jpg"/>
          <p:cNvPicPr/>
          <p:nvPr/>
        </p:nvPicPr>
        <p:blipFill>
          <a:blip r:embed="rId2" cstate="print"/>
          <a:srcRect/>
          <a:stretch>
            <a:fillRect/>
          </a:stretch>
        </p:blipFill>
        <p:spPr bwMode="auto">
          <a:xfrm>
            <a:off x="755576" y="4365104"/>
            <a:ext cx="2467434" cy="1584176"/>
          </a:xfrm>
          <a:prstGeom prst="rect">
            <a:avLst/>
          </a:prstGeom>
          <a:noFill/>
          <a:ln w="9525">
            <a:noFill/>
            <a:miter lim="800000"/>
            <a:headEnd/>
            <a:tailEnd/>
          </a:ln>
        </p:spPr>
      </p:pic>
      <p:pic>
        <p:nvPicPr>
          <p:cNvPr id="5" name="Obrázek 4" descr="C:\Users\robert\AppData\Local\Temp\~44B.png"/>
          <p:cNvPicPr/>
          <p:nvPr/>
        </p:nvPicPr>
        <p:blipFill>
          <a:blip r:embed="rId3" cstate="print"/>
          <a:srcRect/>
          <a:stretch>
            <a:fillRect/>
          </a:stretch>
        </p:blipFill>
        <p:spPr bwMode="auto">
          <a:xfrm>
            <a:off x="3347864" y="4437112"/>
            <a:ext cx="1768333" cy="1512168"/>
          </a:xfrm>
          <a:prstGeom prst="rect">
            <a:avLst/>
          </a:prstGeom>
          <a:noFill/>
          <a:ln w="9525">
            <a:noFill/>
            <a:miter lim="800000"/>
            <a:headEnd/>
            <a:tailEnd/>
          </a:ln>
        </p:spPr>
      </p:pic>
      <p:pic>
        <p:nvPicPr>
          <p:cNvPr id="6" name="Obrázek 5" descr="C:\Users\robert\AppData\Local\Temp\~8AC7.png"/>
          <p:cNvPicPr/>
          <p:nvPr/>
        </p:nvPicPr>
        <p:blipFill>
          <a:blip r:embed="rId4" cstate="print"/>
          <a:srcRect/>
          <a:stretch>
            <a:fillRect/>
          </a:stretch>
        </p:blipFill>
        <p:spPr bwMode="auto">
          <a:xfrm>
            <a:off x="5364088" y="4365104"/>
            <a:ext cx="1656184" cy="1615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426170"/>
          </a:xfrm>
        </p:spPr>
        <p:txBody>
          <a:bodyPr>
            <a:normAutofit fontScale="90000"/>
          </a:bodyPr>
          <a:lstStyle/>
          <a:p>
            <a:r>
              <a:rPr lang="cs-CZ" dirty="0" smtClean="0"/>
              <a:t>CYCLIST</a:t>
            </a:r>
            <a:br>
              <a:rPr lang="cs-CZ" dirty="0" smtClean="0"/>
            </a:br>
            <a:r>
              <a:rPr lang="cs-CZ" dirty="0" err="1" smtClean="0"/>
              <a:t>Which</a:t>
            </a:r>
            <a:r>
              <a:rPr lang="cs-CZ" dirty="0" smtClean="0"/>
              <a:t> </a:t>
            </a:r>
            <a:r>
              <a:rPr lang="cs-CZ" dirty="0" err="1" smtClean="0"/>
              <a:t>picture</a:t>
            </a:r>
            <a:r>
              <a:rPr lang="cs-CZ" dirty="0" smtClean="0"/>
              <a:t> </a:t>
            </a:r>
            <a:r>
              <a:rPr lang="cs-CZ" dirty="0" err="1" smtClean="0"/>
              <a:t>is</a:t>
            </a:r>
            <a:r>
              <a:rPr lang="cs-CZ" dirty="0" smtClean="0"/>
              <a:t> </a:t>
            </a:r>
            <a:r>
              <a:rPr lang="cs-CZ" dirty="0" err="1" smtClean="0"/>
              <a:t>better</a:t>
            </a:r>
            <a:r>
              <a:rPr lang="cs-CZ" dirty="0" smtClean="0"/>
              <a:t>? </a:t>
            </a:r>
            <a:r>
              <a:rPr lang="cs-CZ" dirty="0" err="1" smtClean="0"/>
              <a:t>Why</a:t>
            </a:r>
            <a:r>
              <a:rPr lang="cs-CZ" dirty="0" smtClean="0"/>
              <a:t>?</a:t>
            </a:r>
            <a:endParaRPr lang="cs-CZ" dirty="0"/>
          </a:p>
        </p:txBody>
      </p:sp>
      <p:pic>
        <p:nvPicPr>
          <p:cNvPr id="4" name="Picture 6" descr="http://www.wingsdailynews.com/wp-content/uploads/2014/08/cyclist.jpg"/>
          <p:cNvPicPr>
            <a:picLocks noChangeAspect="1" noChangeArrowheads="1"/>
          </p:cNvPicPr>
          <p:nvPr/>
        </p:nvPicPr>
        <p:blipFill>
          <a:blip r:embed="rId2" cstate="print"/>
          <a:srcRect/>
          <a:stretch>
            <a:fillRect/>
          </a:stretch>
        </p:blipFill>
        <p:spPr bwMode="auto">
          <a:xfrm>
            <a:off x="4572000" y="2636912"/>
            <a:ext cx="4419600" cy="2838450"/>
          </a:xfrm>
          <a:prstGeom prst="rect">
            <a:avLst/>
          </a:prstGeom>
          <a:noFill/>
        </p:spPr>
      </p:pic>
      <p:pic>
        <p:nvPicPr>
          <p:cNvPr id="5" name="Picture 4" descr="http://bicyclesworkintheworld.com/wp-content/uploads/2014/08/autobusove-ulice.jpg"/>
          <p:cNvPicPr>
            <a:picLocks noChangeAspect="1" noChangeArrowheads="1"/>
          </p:cNvPicPr>
          <p:nvPr/>
        </p:nvPicPr>
        <p:blipFill>
          <a:blip r:embed="rId3" cstate="print"/>
          <a:srcRect l="21040" b="11237"/>
          <a:stretch>
            <a:fillRect/>
          </a:stretch>
        </p:blipFill>
        <p:spPr bwMode="auto">
          <a:xfrm>
            <a:off x="467544" y="1844823"/>
            <a:ext cx="4034832" cy="394226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pictures</a:t>
            </a:r>
            <a:endParaRPr lang="cs-CZ" dirty="0"/>
          </a:p>
        </p:txBody>
      </p:sp>
      <p:sp>
        <p:nvSpPr>
          <p:cNvPr id="3" name="Zástupný symbol pro obsah 2"/>
          <p:cNvSpPr>
            <a:spLocks noGrp="1"/>
          </p:cNvSpPr>
          <p:nvPr>
            <p:ph idx="1"/>
          </p:nvPr>
        </p:nvSpPr>
        <p:spPr>
          <a:xfrm>
            <a:off x="467544" y="1556792"/>
            <a:ext cx="8229600" cy="4525963"/>
          </a:xfrm>
        </p:spPr>
        <p:txBody>
          <a:bodyPr/>
          <a:lstStyle/>
          <a:p>
            <a:pPr>
              <a:buNone/>
            </a:pPr>
            <a:endParaRPr lang="cs-CZ" dirty="0" smtClean="0"/>
          </a:p>
          <a:p>
            <a:r>
              <a:rPr lang="en-US" dirty="0" smtClean="0"/>
              <a:t>try to use the same style of images</a:t>
            </a:r>
            <a:endParaRPr lang="cs-CZ" dirty="0" smtClean="0"/>
          </a:p>
          <a:p>
            <a:r>
              <a:rPr lang="cs-CZ" dirty="0" smtClean="0"/>
              <a:t>a</a:t>
            </a:r>
            <a:r>
              <a:rPr lang="en-US" dirty="0" err="1" smtClean="0"/>
              <a:t>lways</a:t>
            </a:r>
            <a:r>
              <a:rPr lang="en-US" dirty="0" smtClean="0"/>
              <a:t> choose images that are clear</a:t>
            </a:r>
            <a:endParaRPr lang="cs-CZ" dirty="0" smtClean="0"/>
          </a:p>
          <a:p>
            <a:r>
              <a:rPr lang="en-US" dirty="0" smtClean="0"/>
              <a:t>never use images for children</a:t>
            </a:r>
            <a:endParaRPr lang="cs-CZ" dirty="0" smtClean="0"/>
          </a:p>
          <a:p>
            <a:pPr>
              <a:buNone/>
            </a:pPr>
            <a:r>
              <a:rPr lang="en-US" dirty="0" smtClean="0"/>
              <a:t> when you are writing for adults. </a:t>
            </a:r>
            <a:endParaRPr lang="cs-CZ" dirty="0"/>
          </a:p>
        </p:txBody>
      </p:sp>
      <p:pic>
        <p:nvPicPr>
          <p:cNvPr id="6" name="Obrázek 5" descr="C:\Users\robert\AppData\Local\Temp\~5EF9.png"/>
          <p:cNvPicPr/>
          <p:nvPr/>
        </p:nvPicPr>
        <p:blipFill>
          <a:blip r:embed="rId2" cstate="print"/>
          <a:srcRect/>
          <a:stretch>
            <a:fillRect/>
          </a:stretch>
        </p:blipFill>
        <p:spPr bwMode="auto">
          <a:xfrm>
            <a:off x="6372200" y="3645024"/>
            <a:ext cx="2411760"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SPECIAL NEEDS CHILDREN: TEACHER AS A MEDIATOR</a:t>
            </a:r>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58514" y="1600200"/>
            <a:ext cx="6626972" cy="45259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European</a:t>
            </a:r>
            <a:r>
              <a:rPr lang="cs-CZ" b="1" dirty="0"/>
              <a:t> </a:t>
            </a:r>
            <a:r>
              <a:rPr lang="cs-CZ" b="1" dirty="0" err="1"/>
              <a:t>easy</a:t>
            </a:r>
            <a:r>
              <a:rPr lang="cs-CZ" b="1" dirty="0"/>
              <a:t>-to-</a:t>
            </a:r>
            <a:r>
              <a:rPr lang="cs-CZ" b="1" dirty="0" err="1"/>
              <a:t>read</a:t>
            </a:r>
            <a:r>
              <a:rPr lang="cs-CZ" b="1" dirty="0"/>
              <a:t> </a:t>
            </a:r>
            <a:r>
              <a:rPr lang="cs-CZ" b="1" dirty="0" smtClean="0"/>
              <a:t>logo</a:t>
            </a:r>
            <a:endParaRPr lang="cs-CZ" dirty="0"/>
          </a:p>
        </p:txBody>
      </p:sp>
      <p:sp>
        <p:nvSpPr>
          <p:cNvPr id="3" name="Zástupný symbol pro obsah 2"/>
          <p:cNvSpPr>
            <a:spLocks noGrp="1"/>
          </p:cNvSpPr>
          <p:nvPr>
            <p:ph idx="1"/>
          </p:nvPr>
        </p:nvSpPr>
        <p:spPr/>
        <p:txBody>
          <a:bodyPr>
            <a:normAutofit/>
          </a:bodyPr>
          <a:lstStyle/>
          <a:p>
            <a:pPr fontAlgn="base"/>
            <a:r>
              <a:rPr lang="en-US" dirty="0"/>
              <a:t>Your document must be written according to the </a:t>
            </a:r>
            <a:r>
              <a:rPr lang="en-US" dirty="0" smtClean="0"/>
              <a:t>rules</a:t>
            </a:r>
            <a:r>
              <a:rPr lang="cs-CZ" dirty="0" smtClean="0"/>
              <a:t> </a:t>
            </a:r>
            <a:r>
              <a:rPr lang="en-US" dirty="0" smtClean="0"/>
              <a:t>called </a:t>
            </a:r>
            <a:r>
              <a:rPr lang="en-US" dirty="0"/>
              <a:t>the European standards</a:t>
            </a:r>
            <a:br>
              <a:rPr lang="en-US" dirty="0"/>
            </a:br>
            <a:r>
              <a:rPr lang="en-US" dirty="0"/>
              <a:t>for making information easy to read and understand.</a:t>
            </a:r>
          </a:p>
          <a:p>
            <a:pPr fontAlgn="base"/>
            <a:r>
              <a:rPr lang="en-US" dirty="0"/>
              <a:t>At least 1 person with intellectual disability</a:t>
            </a:r>
            <a:br>
              <a:rPr lang="en-US" dirty="0"/>
            </a:br>
            <a:r>
              <a:rPr lang="en-US" dirty="0"/>
              <a:t>read your document and said it was easy to read and understand.</a:t>
            </a:r>
          </a:p>
          <a:p>
            <a:pPr>
              <a:buNone/>
            </a:pPr>
            <a:r>
              <a:rPr lang="cs-CZ" dirty="0" smtClean="0"/>
              <a:t>http://easy-to-read.eu/?page_id=20</a:t>
            </a:r>
            <a:endParaRPr lang="cs-CZ" dirty="0"/>
          </a:p>
        </p:txBody>
      </p:sp>
      <p:pic>
        <p:nvPicPr>
          <p:cNvPr id="1026" name="Picture 2" descr="ETR"/>
          <p:cNvPicPr>
            <a:picLocks noChangeAspect="1" noChangeArrowheads="1"/>
          </p:cNvPicPr>
          <p:nvPr/>
        </p:nvPicPr>
        <p:blipFill>
          <a:blip r:embed="rId2" cstate="print"/>
          <a:srcRect/>
          <a:stretch>
            <a:fillRect/>
          </a:stretch>
        </p:blipFill>
        <p:spPr bwMode="auto">
          <a:xfrm>
            <a:off x="6732240" y="4725144"/>
            <a:ext cx="1967491" cy="194781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Task</a:t>
            </a:r>
            <a:r>
              <a:rPr lang="cs-CZ" dirty="0" smtClean="0"/>
              <a:t>: </a:t>
            </a:r>
            <a:r>
              <a:rPr lang="cs-CZ" dirty="0" err="1" smtClean="0"/>
              <a:t>make</a:t>
            </a:r>
            <a:r>
              <a:rPr lang="cs-CZ" dirty="0" smtClean="0"/>
              <a:t> </a:t>
            </a:r>
            <a:r>
              <a:rPr lang="cs-CZ" dirty="0" err="1" smtClean="0"/>
              <a:t>easy</a:t>
            </a:r>
            <a:r>
              <a:rPr lang="cs-CZ" dirty="0" smtClean="0"/>
              <a:t> to </a:t>
            </a:r>
            <a:r>
              <a:rPr lang="cs-CZ" dirty="0" err="1" smtClean="0"/>
              <a:t>read</a:t>
            </a:r>
            <a:r>
              <a:rPr lang="cs-CZ" dirty="0" smtClean="0"/>
              <a:t> </a:t>
            </a:r>
            <a:r>
              <a:rPr lang="cs-CZ" dirty="0" err="1" smtClean="0"/>
              <a:t>recipe</a:t>
            </a:r>
            <a:endParaRPr lang="cs-CZ" dirty="0"/>
          </a:p>
        </p:txBody>
      </p:sp>
      <p:sp>
        <p:nvSpPr>
          <p:cNvPr id="3" name="Zástupný symbol pro obsah 2"/>
          <p:cNvSpPr>
            <a:spLocks noGrp="1"/>
          </p:cNvSpPr>
          <p:nvPr>
            <p:ph idx="1"/>
          </p:nvPr>
        </p:nvSpPr>
        <p:spPr/>
        <p:txBody>
          <a:bodyPr>
            <a:normAutofit fontScale="92500"/>
          </a:bodyPr>
          <a:lstStyle/>
          <a:p>
            <a:pPr>
              <a:buNone/>
            </a:pPr>
            <a:r>
              <a:rPr lang="cs-CZ" dirty="0" smtClean="0"/>
              <a:t> </a:t>
            </a:r>
            <a:r>
              <a:rPr lang="cs-CZ" dirty="0" err="1" smtClean="0"/>
              <a:t>Work</a:t>
            </a:r>
            <a:r>
              <a:rPr lang="cs-CZ" dirty="0" smtClean="0"/>
              <a:t> 2 </a:t>
            </a:r>
            <a:r>
              <a:rPr lang="cs-CZ" dirty="0" err="1" smtClean="0"/>
              <a:t>together</a:t>
            </a:r>
            <a:r>
              <a:rPr lang="cs-CZ" dirty="0" smtClean="0"/>
              <a:t>.</a:t>
            </a:r>
          </a:p>
          <a:p>
            <a:pPr>
              <a:buNone/>
            </a:pPr>
            <a:r>
              <a:rPr lang="cs-CZ" dirty="0" err="1" smtClean="0"/>
              <a:t>You</a:t>
            </a:r>
            <a:r>
              <a:rPr lang="cs-CZ" dirty="0" smtClean="0"/>
              <a:t> </a:t>
            </a:r>
            <a:r>
              <a:rPr lang="cs-CZ" dirty="0" err="1" smtClean="0"/>
              <a:t>can</a:t>
            </a:r>
            <a:r>
              <a:rPr lang="cs-CZ" dirty="0" smtClean="0"/>
              <a:t> </a:t>
            </a:r>
            <a:r>
              <a:rPr lang="cs-CZ" dirty="0" err="1" smtClean="0"/>
              <a:t>write</a:t>
            </a:r>
            <a:r>
              <a:rPr lang="cs-CZ" dirty="0" smtClean="0"/>
              <a:t> in </a:t>
            </a:r>
            <a:r>
              <a:rPr lang="cs-CZ" dirty="0" err="1" smtClean="0"/>
              <a:t>your</a:t>
            </a:r>
            <a:r>
              <a:rPr lang="cs-CZ" dirty="0" smtClean="0"/>
              <a:t> </a:t>
            </a:r>
            <a:r>
              <a:rPr lang="cs-CZ" dirty="0" err="1" smtClean="0"/>
              <a:t>language</a:t>
            </a:r>
            <a:r>
              <a:rPr lang="cs-CZ" dirty="0" smtClean="0"/>
              <a:t>.</a:t>
            </a:r>
          </a:p>
          <a:p>
            <a:pPr>
              <a:buNone/>
            </a:pPr>
            <a:r>
              <a:rPr lang="cs-CZ" dirty="0" err="1" smtClean="0"/>
              <a:t>For</a:t>
            </a:r>
            <a:r>
              <a:rPr lang="cs-CZ" dirty="0" smtClean="0"/>
              <a:t> </a:t>
            </a:r>
            <a:r>
              <a:rPr lang="cs-CZ" dirty="0" err="1" smtClean="0"/>
              <a:t>example</a:t>
            </a:r>
            <a:r>
              <a:rPr lang="cs-CZ" dirty="0" smtClean="0"/>
              <a:t>: </a:t>
            </a:r>
            <a:r>
              <a:rPr lang="cs-CZ" dirty="0" err="1" smtClean="0"/>
              <a:t>make</a:t>
            </a:r>
            <a:r>
              <a:rPr lang="cs-CZ" dirty="0" smtClean="0"/>
              <a:t> a </a:t>
            </a:r>
            <a:r>
              <a:rPr lang="cs-CZ" dirty="0" err="1" smtClean="0"/>
              <a:t>sandwich</a:t>
            </a:r>
            <a:r>
              <a:rPr lang="cs-CZ" dirty="0" smtClean="0"/>
              <a:t> / a </a:t>
            </a:r>
            <a:r>
              <a:rPr lang="cs-CZ" dirty="0" err="1" smtClean="0"/>
              <a:t>cup</a:t>
            </a:r>
            <a:r>
              <a:rPr lang="cs-CZ" dirty="0" smtClean="0"/>
              <a:t> </a:t>
            </a:r>
            <a:r>
              <a:rPr lang="cs-CZ" dirty="0" err="1" smtClean="0"/>
              <a:t>of</a:t>
            </a:r>
            <a:r>
              <a:rPr lang="cs-CZ" dirty="0" smtClean="0"/>
              <a:t> </a:t>
            </a:r>
            <a:r>
              <a:rPr lang="cs-CZ" dirty="0" err="1" smtClean="0"/>
              <a:t>the</a:t>
            </a:r>
            <a:r>
              <a:rPr lang="cs-CZ" dirty="0" smtClean="0"/>
              <a:t> </a:t>
            </a:r>
            <a:r>
              <a:rPr lang="cs-CZ" dirty="0" err="1" smtClean="0"/>
              <a:t>tea</a:t>
            </a:r>
            <a:r>
              <a:rPr lang="cs-CZ" dirty="0" smtClean="0"/>
              <a:t>.</a:t>
            </a:r>
          </a:p>
          <a:p>
            <a:pPr>
              <a:buNone/>
            </a:pPr>
            <a:endParaRPr lang="cs-CZ" dirty="0" smtClean="0"/>
          </a:p>
          <a:p>
            <a:pPr>
              <a:buNone/>
            </a:pPr>
            <a:r>
              <a:rPr lang="cs-CZ" dirty="0" smtClean="0"/>
              <a:t>Use </a:t>
            </a:r>
            <a:r>
              <a:rPr lang="cs-CZ" dirty="0" err="1" smtClean="0"/>
              <a:t>clear</a:t>
            </a:r>
            <a:r>
              <a:rPr lang="cs-CZ" dirty="0" smtClean="0"/>
              <a:t> </a:t>
            </a:r>
            <a:r>
              <a:rPr lang="cs-CZ" dirty="0" err="1" smtClean="0"/>
              <a:t>structure</a:t>
            </a:r>
            <a:r>
              <a:rPr lang="cs-CZ" dirty="0" smtClean="0"/>
              <a:t>!</a:t>
            </a:r>
          </a:p>
          <a:p>
            <a:pPr>
              <a:buNone/>
            </a:pPr>
            <a:r>
              <a:rPr lang="cs-CZ" dirty="0" smtClean="0"/>
              <a:t>1)</a:t>
            </a:r>
          </a:p>
          <a:p>
            <a:pPr>
              <a:buNone/>
            </a:pPr>
            <a:r>
              <a:rPr lang="cs-CZ" dirty="0" smtClean="0"/>
              <a:t>2)</a:t>
            </a:r>
          </a:p>
          <a:p>
            <a:pPr>
              <a:buNone/>
            </a:pPr>
            <a:r>
              <a:rPr lang="cs-CZ" dirty="0" smtClean="0"/>
              <a:t>3)</a:t>
            </a:r>
          </a:p>
          <a:p>
            <a:endParaRPr lang="cs-CZ" dirty="0" smtClean="0"/>
          </a:p>
          <a:p>
            <a:endParaRPr lang="cs-CZ" dirty="0"/>
          </a:p>
        </p:txBody>
      </p:sp>
      <p:sp>
        <p:nvSpPr>
          <p:cNvPr id="1026" name="AutoShape 2" descr="Image result for recipe cli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28" name="Picture 4" descr="http://www.clipartbest.com/cliparts/9cz/xEX/9czxEXqki.gif"/>
          <p:cNvPicPr>
            <a:picLocks noChangeAspect="1" noChangeArrowheads="1"/>
          </p:cNvPicPr>
          <p:nvPr/>
        </p:nvPicPr>
        <p:blipFill>
          <a:blip r:embed="rId2" cstate="print"/>
          <a:srcRect/>
          <a:stretch>
            <a:fillRect/>
          </a:stretch>
        </p:blipFill>
        <p:spPr bwMode="auto">
          <a:xfrm>
            <a:off x="5724128" y="3573016"/>
            <a:ext cx="2753706" cy="280831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2088232" cy="3226370"/>
          </a:xfrm>
        </p:spPr>
        <p:txBody>
          <a:bodyPr/>
          <a:lstStyle/>
          <a:p>
            <a:r>
              <a:rPr lang="cs-CZ" dirty="0" err="1" smtClean="0"/>
              <a:t>Picto</a:t>
            </a:r>
            <a:r>
              <a:rPr lang="cs-CZ" dirty="0" smtClean="0"/>
              <a:t> </a:t>
            </a:r>
            <a:r>
              <a:rPr lang="cs-CZ" dirty="0" err="1" smtClean="0"/>
              <a:t>selector</a:t>
            </a:r>
            <a:endParaRPr lang="cs-CZ" dirty="0"/>
          </a:p>
        </p:txBody>
      </p:sp>
      <p:pic>
        <p:nvPicPr>
          <p:cNvPr id="1026" name="Picture 2" descr="C:\Users\robert\Desktop\Pictoselector.png"/>
          <p:cNvPicPr>
            <a:picLocks noGrp="1" noChangeAspect="1" noChangeArrowheads="1"/>
          </p:cNvPicPr>
          <p:nvPr>
            <p:ph idx="1"/>
          </p:nvPr>
        </p:nvPicPr>
        <p:blipFill>
          <a:blip r:embed="rId2" cstate="print"/>
          <a:srcRect l="48257" b="4286"/>
          <a:stretch>
            <a:fillRect/>
          </a:stretch>
        </p:blipFill>
        <p:spPr bwMode="auto">
          <a:xfrm>
            <a:off x="2491054" y="-64429"/>
            <a:ext cx="6652946" cy="6922429"/>
          </a:xfrm>
          <a:prstGeom prst="rect">
            <a:avLst/>
          </a:prstGeom>
          <a:noFill/>
        </p:spPr>
      </p:pic>
      <p:sp>
        <p:nvSpPr>
          <p:cNvPr id="5" name="Šipka doprava 4"/>
          <p:cNvSpPr/>
          <p:nvPr/>
        </p:nvSpPr>
        <p:spPr>
          <a:xfrm>
            <a:off x="1043608" y="3933056"/>
            <a:ext cx="172819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p:cNvSpPr/>
          <p:nvPr/>
        </p:nvSpPr>
        <p:spPr>
          <a:xfrm>
            <a:off x="2051720" y="1412776"/>
            <a:ext cx="25202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C:\Users\robert\Desktop\Pictoselector.png"/>
          <p:cNvPicPr>
            <a:picLocks noGrp="1" noChangeAspect="1" noChangeArrowheads="1"/>
          </p:cNvPicPr>
          <p:nvPr>
            <p:ph idx="1"/>
          </p:nvPr>
        </p:nvPicPr>
        <p:blipFill>
          <a:blip r:embed="rId2" cstate="print"/>
          <a:srcRect r="52740" b="3908"/>
          <a:stretch>
            <a:fillRect/>
          </a:stretch>
        </p:blipFill>
        <p:spPr bwMode="auto">
          <a:xfrm>
            <a:off x="1475656" y="57012"/>
            <a:ext cx="6192688" cy="6800988"/>
          </a:xfrm>
          <a:prstGeom prst="rect">
            <a:avLst/>
          </a:prstGeom>
          <a:noFill/>
        </p:spPr>
      </p:pic>
      <p:sp>
        <p:nvSpPr>
          <p:cNvPr id="5" name="Šipka doprava 4"/>
          <p:cNvSpPr/>
          <p:nvPr/>
        </p:nvSpPr>
        <p:spPr>
          <a:xfrm>
            <a:off x="251520" y="260648"/>
            <a:ext cx="115212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Web </a:t>
            </a:r>
            <a:r>
              <a:rPr lang="cs-CZ" dirty="0" err="1" smtClean="0"/>
              <a:t>sites</a:t>
            </a:r>
            <a:endParaRPr lang="cs-CZ" dirty="0"/>
          </a:p>
        </p:txBody>
      </p:sp>
      <p:sp>
        <p:nvSpPr>
          <p:cNvPr id="3" name="Zástupný symbol pro obsah 2"/>
          <p:cNvSpPr>
            <a:spLocks noGrp="1"/>
          </p:cNvSpPr>
          <p:nvPr>
            <p:ph idx="1"/>
          </p:nvPr>
        </p:nvSpPr>
        <p:spPr/>
        <p:txBody>
          <a:bodyPr/>
          <a:lstStyle/>
          <a:p>
            <a:r>
              <a:rPr lang="cs-CZ" dirty="0" smtClean="0">
                <a:hlinkClick r:id="rId2"/>
              </a:rPr>
              <a:t>http://www.</a:t>
            </a:r>
            <a:r>
              <a:rPr lang="cs-CZ" dirty="0" err="1" smtClean="0">
                <a:hlinkClick r:id="rId2"/>
              </a:rPr>
              <a:t>easy</a:t>
            </a:r>
            <a:r>
              <a:rPr lang="cs-CZ" dirty="0" smtClean="0">
                <a:hlinkClick r:id="rId2"/>
              </a:rPr>
              <a:t>-to-</a:t>
            </a:r>
            <a:r>
              <a:rPr lang="cs-CZ" dirty="0" err="1" smtClean="0">
                <a:hlinkClick r:id="rId2"/>
              </a:rPr>
              <a:t>read.eu</a:t>
            </a:r>
            <a:r>
              <a:rPr lang="cs-CZ" dirty="0" smtClean="0">
                <a:hlinkClick r:id="rId2"/>
              </a:rPr>
              <a:t>/</a:t>
            </a:r>
            <a:r>
              <a:rPr lang="cs-CZ" dirty="0" smtClean="0"/>
              <a:t> - </a:t>
            </a:r>
            <a:r>
              <a:rPr lang="cs-CZ" dirty="0" err="1" smtClean="0"/>
              <a:t>principles</a:t>
            </a:r>
            <a:endParaRPr lang="cs-CZ" dirty="0" smtClean="0"/>
          </a:p>
          <a:p>
            <a:r>
              <a:rPr lang="cs-CZ" dirty="0" smtClean="0">
                <a:hlinkClick r:id="rId3"/>
              </a:rPr>
              <a:t>http://www.</a:t>
            </a:r>
            <a:r>
              <a:rPr lang="cs-CZ" dirty="0" err="1" smtClean="0">
                <a:hlinkClick r:id="rId3"/>
              </a:rPr>
              <a:t>pecsforall.com</a:t>
            </a:r>
            <a:r>
              <a:rPr lang="cs-CZ" dirty="0" smtClean="0">
                <a:hlinkClick r:id="rId3"/>
              </a:rPr>
              <a:t>/</a:t>
            </a:r>
            <a:r>
              <a:rPr lang="cs-CZ" dirty="0" smtClean="0"/>
              <a:t> - </a:t>
            </a:r>
            <a:r>
              <a:rPr lang="cs-CZ" dirty="0" err="1" smtClean="0"/>
              <a:t>pictoselector</a:t>
            </a:r>
            <a:endParaRPr lang="cs-CZ" dirty="0" smtClean="0"/>
          </a:p>
          <a:p>
            <a:r>
              <a:rPr lang="cs-CZ" dirty="0" smtClean="0">
                <a:hlinkClick r:id="rId4"/>
              </a:rPr>
              <a:t>http://www.</a:t>
            </a:r>
            <a:r>
              <a:rPr lang="cs-CZ" dirty="0" err="1" smtClean="0">
                <a:hlinkClick r:id="rId4"/>
              </a:rPr>
              <a:t>easyhealth.org.uk</a:t>
            </a:r>
            <a:r>
              <a:rPr lang="cs-CZ" dirty="0" smtClean="0">
                <a:hlinkClick r:id="rId4"/>
              </a:rPr>
              <a:t>/</a:t>
            </a:r>
            <a:r>
              <a:rPr lang="cs-CZ" dirty="0" smtClean="0"/>
              <a:t> - </a:t>
            </a:r>
            <a:r>
              <a:rPr lang="cs-CZ" dirty="0" err="1" smtClean="0"/>
              <a:t>examples</a:t>
            </a:r>
            <a:endParaRPr lang="cs-CZ" dirty="0" smtClean="0"/>
          </a:p>
          <a:p>
            <a:r>
              <a:rPr lang="cs-CZ" dirty="0">
                <a:hlinkClick r:id="rId5"/>
              </a:rPr>
              <a:t>http://smartourismguide.com</a:t>
            </a:r>
            <a:r>
              <a:rPr lang="cs-CZ" dirty="0" smtClean="0">
                <a:hlinkClick r:id="rId5"/>
              </a:rPr>
              <a:t>/</a:t>
            </a:r>
            <a:r>
              <a:rPr lang="en-US" smtClean="0"/>
              <a:t> </a:t>
            </a:r>
          </a:p>
          <a:p>
            <a:pPr marL="0" indent="0">
              <a:buNone/>
            </a:pPr>
            <a:r>
              <a:rPr lang="en-US" smtClean="0"/>
              <a:t>tourist information</a:t>
            </a:r>
            <a:endParaRPr lang="cs-CZ" dirty="0" smtClean="0"/>
          </a:p>
          <a:p>
            <a:r>
              <a:rPr lang="cs-CZ" dirty="0" smtClean="0"/>
              <a:t>https://www.mencap.org.uk/definition</a:t>
            </a:r>
          </a:p>
          <a:p>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67220" y="404664"/>
            <a:ext cx="8043737" cy="6032803"/>
          </a:xfrm>
        </p:spPr>
      </p:pic>
    </p:spTree>
    <p:extLst>
      <p:ext uri="{BB962C8B-B14F-4D97-AF65-F5344CB8AC3E}">
        <p14:creationId xmlns="" xmlns:p14="http://schemas.microsoft.com/office/powerpoint/2010/main" val="2882116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SPECIAL NEEDS CHILDREN: DIFFERENTIATING INSTRUCTION</a:t>
            </a:r>
            <a:endParaRPr lang="el-GR" dirty="0"/>
          </a:p>
        </p:txBody>
      </p:sp>
      <p:sp>
        <p:nvSpPr>
          <p:cNvPr id="3" name="2 - Θέση περιεχομένου"/>
          <p:cNvSpPr>
            <a:spLocks noGrp="1"/>
          </p:cNvSpPr>
          <p:nvPr>
            <p:ph idx="1"/>
          </p:nvPr>
        </p:nvSpPr>
        <p:spPr/>
        <p:txBody>
          <a:bodyPr/>
          <a:lstStyle/>
          <a:p>
            <a:r>
              <a:rPr lang="en-US" dirty="0" smtClean="0"/>
              <a:t>➤ </a:t>
            </a:r>
            <a:r>
              <a:rPr lang="en-US" b="1" dirty="0" smtClean="0"/>
              <a:t>Differentiated instruction</a:t>
            </a:r>
          </a:p>
          <a:p>
            <a:r>
              <a:rPr lang="en-US" dirty="0" smtClean="0"/>
              <a:t>(also known as </a:t>
            </a:r>
            <a:r>
              <a:rPr lang="en-US" b="1" dirty="0" smtClean="0"/>
              <a:t>differentiated learning or, in </a:t>
            </a:r>
            <a:r>
              <a:rPr lang="en-US" b="1" dirty="0" err="1" smtClean="0"/>
              <a:t>education,</a:t>
            </a:r>
            <a:r>
              <a:rPr lang="en-US" dirty="0" err="1" smtClean="0"/>
              <a:t>simply</a:t>
            </a:r>
            <a:r>
              <a:rPr lang="en-US" dirty="0" smtClean="0"/>
              <a:t>, </a:t>
            </a:r>
            <a:r>
              <a:rPr lang="en-US" b="1" dirty="0" smtClean="0"/>
              <a:t>differentiation)</a:t>
            </a:r>
          </a:p>
          <a:p>
            <a:r>
              <a:rPr lang="en-US" dirty="0" smtClean="0"/>
              <a:t>➤ Providing different students with different avenues to learning</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87624" y="692696"/>
            <a:ext cx="7056784" cy="2585323"/>
          </a:xfrm>
          <a:prstGeom prst="rect">
            <a:avLst/>
          </a:prstGeom>
        </p:spPr>
        <p:txBody>
          <a:bodyPr wrap="square">
            <a:spAutoFit/>
          </a:bodyPr>
          <a:lstStyle/>
          <a:p>
            <a:r>
              <a:rPr lang="en-US" b="1" dirty="0" smtClean="0"/>
              <a:t>SPECIAL NEEDS CHILDREN: INCLUSION</a:t>
            </a:r>
          </a:p>
          <a:p>
            <a:r>
              <a:rPr lang="en-US" dirty="0" smtClean="0"/>
              <a:t>➤ </a:t>
            </a:r>
            <a:r>
              <a:rPr lang="en-US" b="1" dirty="0" smtClean="0"/>
              <a:t>Inclusion:</a:t>
            </a:r>
          </a:p>
          <a:p>
            <a:r>
              <a:rPr lang="en-US" dirty="0" smtClean="0"/>
              <a:t>➤ Disabled people of all ages and/or those learners with 'Special</a:t>
            </a:r>
          </a:p>
          <a:p>
            <a:r>
              <a:rPr lang="en-US" dirty="0" smtClean="0"/>
              <a:t>Educational Needs' labels being educated in mainstream</a:t>
            </a:r>
          </a:p>
          <a:p>
            <a:r>
              <a:rPr lang="en-US" dirty="0" smtClean="0"/>
              <a:t>education settings alongside their nondisabled peers, where</a:t>
            </a:r>
          </a:p>
          <a:p>
            <a:r>
              <a:rPr lang="en-US" dirty="0" smtClean="0"/>
              <a:t>there is a commitment to removing all barriers to the full</a:t>
            </a:r>
          </a:p>
          <a:p>
            <a:r>
              <a:rPr lang="en-US" dirty="0" smtClean="0"/>
              <a:t>participation of everyone as equally valued and unique</a:t>
            </a:r>
          </a:p>
          <a:p>
            <a:r>
              <a:rPr lang="en-US" dirty="0" smtClean="0"/>
              <a:t>individuals.</a:t>
            </a:r>
          </a:p>
          <a:p>
            <a:r>
              <a:rPr lang="en-US" dirty="0" smtClean="0"/>
              <a:t>➤ Education for ALL!</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412776"/>
            <a:ext cx="7772400" cy="1470025"/>
          </a:xfrm>
        </p:spPr>
        <p:txBody>
          <a:bodyPr/>
          <a:lstStyle/>
          <a:p>
            <a:r>
              <a:rPr lang="cs-CZ" dirty="0" err="1" smtClean="0"/>
              <a:t>Information</a:t>
            </a:r>
            <a:r>
              <a:rPr lang="cs-CZ" dirty="0" smtClean="0"/>
              <a:t> </a:t>
            </a:r>
            <a:br>
              <a:rPr lang="cs-CZ" dirty="0" smtClean="0"/>
            </a:br>
            <a:r>
              <a:rPr lang="cs-CZ" dirty="0" err="1" smtClean="0"/>
              <a:t>easy</a:t>
            </a:r>
            <a:r>
              <a:rPr lang="cs-CZ" dirty="0" smtClean="0"/>
              <a:t> to </a:t>
            </a:r>
            <a:r>
              <a:rPr lang="cs-CZ" dirty="0" err="1" smtClean="0"/>
              <a:t>read</a:t>
            </a:r>
            <a:r>
              <a:rPr lang="cs-CZ" dirty="0" smtClean="0"/>
              <a:t> </a:t>
            </a:r>
            <a:r>
              <a:rPr lang="cs-CZ" dirty="0" err="1" smtClean="0"/>
              <a:t>and</a:t>
            </a:r>
            <a:r>
              <a:rPr lang="cs-CZ" dirty="0" smtClean="0"/>
              <a:t> </a:t>
            </a:r>
            <a:r>
              <a:rPr lang="cs-CZ" dirty="0" err="1" smtClean="0"/>
              <a:t>understand</a:t>
            </a:r>
            <a:endParaRPr lang="cs-CZ" dirty="0"/>
          </a:p>
        </p:txBody>
      </p:sp>
      <p:sp>
        <p:nvSpPr>
          <p:cNvPr id="3" name="Podnadpis 2"/>
          <p:cNvSpPr>
            <a:spLocks noGrp="1"/>
          </p:cNvSpPr>
          <p:nvPr>
            <p:ph type="subTitle" idx="1"/>
          </p:nvPr>
        </p:nvSpPr>
        <p:spPr>
          <a:xfrm>
            <a:off x="0" y="3789040"/>
            <a:ext cx="6400800" cy="1752600"/>
          </a:xfrm>
        </p:spPr>
        <p:txBody>
          <a:bodyPr/>
          <a:lstStyle/>
          <a:p>
            <a:r>
              <a:rPr lang="cs-CZ" dirty="0" smtClean="0"/>
              <a:t>Mgr. Magdaléna </a:t>
            </a:r>
            <a:r>
              <a:rPr lang="cs-CZ" dirty="0" err="1" smtClean="0"/>
              <a:t>Olšinská</a:t>
            </a:r>
            <a:endParaRPr lang="cs-CZ" dirty="0"/>
          </a:p>
        </p:txBody>
      </p:sp>
      <p:pic>
        <p:nvPicPr>
          <p:cNvPr id="4" name="Picture 2" descr="ETR"/>
          <p:cNvPicPr>
            <a:picLocks noChangeAspect="1" noChangeArrowheads="1"/>
          </p:cNvPicPr>
          <p:nvPr/>
        </p:nvPicPr>
        <p:blipFill>
          <a:blip r:embed="rId2" cstate="print"/>
          <a:srcRect/>
          <a:stretch>
            <a:fillRect/>
          </a:stretch>
        </p:blipFill>
        <p:spPr bwMode="auto">
          <a:xfrm>
            <a:off x="5724128" y="3212976"/>
            <a:ext cx="2857500" cy="28289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text 4"/>
          <p:cNvSpPr>
            <a:spLocks noGrp="1"/>
          </p:cNvSpPr>
          <p:nvPr>
            <p:ph type="body" idx="1"/>
          </p:nvPr>
        </p:nvSpPr>
        <p:spPr>
          <a:xfrm>
            <a:off x="539552" y="764704"/>
            <a:ext cx="4040188" cy="1152128"/>
          </a:xfrm>
        </p:spPr>
        <p:txBody>
          <a:bodyPr>
            <a:noAutofit/>
          </a:bodyPr>
          <a:lstStyle/>
          <a:p>
            <a:r>
              <a:rPr lang="cs-CZ" sz="3600" b="0" dirty="0" err="1" smtClean="0"/>
              <a:t>specific</a:t>
            </a:r>
            <a:r>
              <a:rPr lang="cs-CZ" sz="3600" b="0" dirty="0" smtClean="0"/>
              <a:t> </a:t>
            </a:r>
            <a:r>
              <a:rPr lang="en-US" sz="3600" b="0" dirty="0" smtClean="0"/>
              <a:t>learning</a:t>
            </a:r>
            <a:r>
              <a:rPr lang="en-US" sz="3600" dirty="0" smtClean="0"/>
              <a:t> </a:t>
            </a:r>
            <a:r>
              <a:rPr lang="en-US" sz="3600" dirty="0" err="1" smtClean="0"/>
              <a:t>di</a:t>
            </a:r>
            <a:r>
              <a:rPr lang="cs-CZ" sz="3600" dirty="0" err="1" smtClean="0"/>
              <a:t>fficulty</a:t>
            </a:r>
            <a:endParaRPr lang="cs-CZ" sz="3600" dirty="0"/>
          </a:p>
        </p:txBody>
      </p:sp>
      <p:sp>
        <p:nvSpPr>
          <p:cNvPr id="6" name="Zástupný symbol pro obsah 5"/>
          <p:cNvSpPr>
            <a:spLocks noGrp="1"/>
          </p:cNvSpPr>
          <p:nvPr>
            <p:ph sz="half" idx="2"/>
          </p:nvPr>
        </p:nvSpPr>
        <p:spPr>
          <a:xfrm>
            <a:off x="457200" y="2174875"/>
            <a:ext cx="4040188" cy="3951288"/>
          </a:xfrm>
        </p:spPr>
        <p:txBody>
          <a:bodyPr/>
          <a:lstStyle/>
          <a:p>
            <a:r>
              <a:rPr lang="cs-CZ" dirty="0" err="1" smtClean="0"/>
              <a:t>good</a:t>
            </a:r>
            <a:r>
              <a:rPr lang="cs-CZ" dirty="0" smtClean="0"/>
              <a:t> IQ  (70-130)</a:t>
            </a:r>
          </a:p>
          <a:p>
            <a:endParaRPr lang="cs-CZ" dirty="0" smtClean="0"/>
          </a:p>
          <a:p>
            <a:r>
              <a:rPr lang="en-US" dirty="0" smtClean="0"/>
              <a:t>reading (</a:t>
            </a:r>
            <a:r>
              <a:rPr lang="en-US" dirty="0" smtClean="0">
                <a:hlinkClick r:id="rId2" tooltip="Dyslexia"/>
              </a:rPr>
              <a:t>dyslexia</a:t>
            </a:r>
            <a:r>
              <a:rPr lang="en-US" dirty="0" smtClean="0"/>
              <a:t>)</a:t>
            </a:r>
            <a:endParaRPr lang="cs-CZ" dirty="0" smtClean="0"/>
          </a:p>
          <a:p>
            <a:endParaRPr lang="cs-CZ" dirty="0" smtClean="0"/>
          </a:p>
          <a:p>
            <a:r>
              <a:rPr lang="en-US" dirty="0" smtClean="0"/>
              <a:t>mathematics (</a:t>
            </a:r>
            <a:r>
              <a:rPr lang="en-US" dirty="0" smtClean="0">
                <a:hlinkClick r:id="rId3" tooltip="Dyscalculia"/>
              </a:rPr>
              <a:t>dyscalculia</a:t>
            </a:r>
            <a:r>
              <a:rPr lang="en-US" dirty="0" smtClean="0"/>
              <a:t>) </a:t>
            </a:r>
            <a:endParaRPr lang="cs-CZ" dirty="0" smtClean="0"/>
          </a:p>
          <a:p>
            <a:endParaRPr lang="cs-CZ" dirty="0" smtClean="0"/>
          </a:p>
          <a:p>
            <a:r>
              <a:rPr lang="en-US" dirty="0" smtClean="0"/>
              <a:t> writing (</a:t>
            </a:r>
            <a:r>
              <a:rPr lang="en-US" dirty="0" err="1" smtClean="0">
                <a:hlinkClick r:id="rId4" tooltip="Dysgraphia"/>
              </a:rPr>
              <a:t>dysgraphia</a:t>
            </a:r>
            <a:r>
              <a:rPr lang="en-US" dirty="0" smtClean="0"/>
              <a:t>)</a:t>
            </a:r>
            <a:endParaRPr lang="cs-CZ" dirty="0" smtClean="0"/>
          </a:p>
          <a:p>
            <a:r>
              <a:rPr lang="cs-CZ" dirty="0" err="1" smtClean="0"/>
              <a:t>Atention</a:t>
            </a:r>
            <a:r>
              <a:rPr lang="cs-CZ" dirty="0" smtClean="0"/>
              <a:t> </a:t>
            </a:r>
            <a:r>
              <a:rPr lang="cs-CZ" dirty="0" err="1" smtClean="0"/>
              <a:t>disorder</a:t>
            </a:r>
            <a:r>
              <a:rPr lang="cs-CZ" dirty="0" smtClean="0"/>
              <a:t> </a:t>
            </a:r>
            <a:r>
              <a:rPr lang="cs-CZ" dirty="0" err="1" smtClean="0"/>
              <a:t>with</a:t>
            </a:r>
            <a:r>
              <a:rPr lang="cs-CZ" dirty="0" smtClean="0"/>
              <a:t> </a:t>
            </a:r>
            <a:r>
              <a:rPr lang="cs-CZ" dirty="0" err="1" smtClean="0"/>
              <a:t>hyperactivity</a:t>
            </a:r>
            <a:r>
              <a:rPr lang="cs-CZ" dirty="0" smtClean="0"/>
              <a:t> </a:t>
            </a:r>
            <a:r>
              <a:rPr lang="cs-CZ" dirty="0" smtClean="0">
                <a:solidFill>
                  <a:srgbClr val="0070C0"/>
                </a:solidFill>
              </a:rPr>
              <a:t>ADHD</a:t>
            </a:r>
            <a:endParaRPr lang="cs-CZ" dirty="0">
              <a:solidFill>
                <a:srgbClr val="0070C0"/>
              </a:solidFill>
            </a:endParaRPr>
          </a:p>
        </p:txBody>
      </p:sp>
      <p:sp>
        <p:nvSpPr>
          <p:cNvPr id="7" name="Zástupný symbol pro text 6"/>
          <p:cNvSpPr>
            <a:spLocks noGrp="1"/>
          </p:cNvSpPr>
          <p:nvPr>
            <p:ph type="body" sz="quarter" idx="3"/>
          </p:nvPr>
        </p:nvSpPr>
        <p:spPr>
          <a:xfrm>
            <a:off x="4860032" y="908720"/>
            <a:ext cx="4041775" cy="639762"/>
          </a:xfrm>
        </p:spPr>
        <p:txBody>
          <a:bodyPr>
            <a:noAutofit/>
          </a:bodyPr>
          <a:lstStyle/>
          <a:p>
            <a:r>
              <a:rPr lang="en-US" sz="3600" dirty="0" smtClean="0"/>
              <a:t> learning disability</a:t>
            </a:r>
          </a:p>
        </p:txBody>
      </p:sp>
      <p:sp>
        <p:nvSpPr>
          <p:cNvPr id="8" name="Zástupný symbol pro obsah 7"/>
          <p:cNvSpPr>
            <a:spLocks noGrp="1"/>
          </p:cNvSpPr>
          <p:nvPr>
            <p:ph sz="quarter" idx="4"/>
          </p:nvPr>
        </p:nvSpPr>
        <p:spPr>
          <a:xfrm>
            <a:off x="4645025" y="1988840"/>
            <a:ext cx="4041775" cy="4137323"/>
          </a:xfrm>
        </p:spPr>
        <p:txBody>
          <a:bodyPr>
            <a:normAutofit lnSpcReduction="10000"/>
          </a:bodyPr>
          <a:lstStyle/>
          <a:p>
            <a:r>
              <a:rPr lang="en-US" dirty="0" smtClean="0"/>
              <a:t>reduced intellectual ability</a:t>
            </a:r>
            <a:endParaRPr lang="cs-CZ" dirty="0" smtClean="0"/>
          </a:p>
          <a:p>
            <a:r>
              <a:rPr lang="cs-CZ" dirty="0" smtClean="0"/>
              <a:t>IQ &lt; 70</a:t>
            </a:r>
          </a:p>
          <a:p>
            <a:endParaRPr lang="cs-CZ" dirty="0" smtClean="0"/>
          </a:p>
          <a:p>
            <a:r>
              <a:rPr lang="en-US" dirty="0" smtClean="0">
                <a:solidFill>
                  <a:srgbClr val="FF0000"/>
                </a:solidFill>
              </a:rPr>
              <a:t>mild learning disability</a:t>
            </a:r>
            <a:r>
              <a:rPr lang="cs-CZ" dirty="0" smtClean="0"/>
              <a:t>:</a:t>
            </a:r>
            <a:r>
              <a:rPr lang="en-US" dirty="0" smtClean="0"/>
              <a:t> difficulty </a:t>
            </a:r>
            <a:r>
              <a:rPr lang="cs-CZ" dirty="0" smtClean="0"/>
              <a:t> to </a:t>
            </a:r>
            <a:r>
              <a:rPr lang="en-US" dirty="0" smtClean="0"/>
              <a:t>understand complex information</a:t>
            </a:r>
            <a:r>
              <a:rPr lang="cs-CZ" dirty="0" smtClean="0"/>
              <a:t>,</a:t>
            </a:r>
          </a:p>
          <a:p>
            <a:r>
              <a:rPr lang="cs-CZ" dirty="0" err="1" smtClean="0">
                <a:solidFill>
                  <a:srgbClr val="FF0000"/>
                </a:solidFill>
              </a:rPr>
              <a:t>moderate</a:t>
            </a:r>
            <a:r>
              <a:rPr lang="cs-CZ" dirty="0" smtClean="0"/>
              <a:t>: </a:t>
            </a:r>
            <a:r>
              <a:rPr lang="cs-CZ" dirty="0" err="1" smtClean="0"/>
              <a:t>needs</a:t>
            </a:r>
            <a:r>
              <a:rPr lang="cs-CZ" dirty="0" smtClean="0"/>
              <a:t> help </a:t>
            </a:r>
            <a:r>
              <a:rPr lang="cs-CZ" dirty="0" err="1" smtClean="0"/>
              <a:t>with</a:t>
            </a:r>
            <a:r>
              <a:rPr lang="cs-CZ" dirty="0" smtClean="0"/>
              <a:t> </a:t>
            </a:r>
            <a:r>
              <a:rPr lang="cs-CZ" dirty="0" err="1" smtClean="0"/>
              <a:t>every</a:t>
            </a:r>
            <a:r>
              <a:rPr lang="cs-CZ" dirty="0" smtClean="0"/>
              <a:t> </a:t>
            </a:r>
            <a:r>
              <a:rPr lang="cs-CZ" dirty="0" err="1" smtClean="0"/>
              <a:t>day</a:t>
            </a:r>
            <a:r>
              <a:rPr lang="cs-CZ" dirty="0" smtClean="0"/>
              <a:t> </a:t>
            </a:r>
            <a:r>
              <a:rPr lang="cs-CZ" dirty="0" err="1" smtClean="0"/>
              <a:t>tasks</a:t>
            </a:r>
            <a:endParaRPr lang="cs-CZ" dirty="0" smtClean="0"/>
          </a:p>
          <a:p>
            <a:r>
              <a:rPr lang="cs-CZ" dirty="0" err="1" smtClean="0">
                <a:solidFill>
                  <a:srgbClr val="FF0000"/>
                </a:solidFill>
              </a:rPr>
              <a:t>profound</a:t>
            </a:r>
            <a:r>
              <a:rPr lang="cs-CZ" dirty="0" smtClean="0"/>
              <a:t>:</a:t>
            </a:r>
            <a:r>
              <a:rPr lang="en-US" dirty="0" smtClean="0"/>
              <a:t> full-time care and support with every aspect of their life</a:t>
            </a:r>
          </a:p>
          <a:p>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Information</a:t>
            </a:r>
            <a:endParaRPr lang="cs-CZ" dirty="0"/>
          </a:p>
        </p:txBody>
      </p:sp>
      <p:pic>
        <p:nvPicPr>
          <p:cNvPr id="1027" name="Picture 3"/>
          <p:cNvPicPr>
            <a:picLocks noChangeAspect="1" noChangeArrowheads="1"/>
          </p:cNvPicPr>
          <p:nvPr/>
        </p:nvPicPr>
        <p:blipFill>
          <a:blip r:embed="rId2" cstate="print"/>
          <a:srcRect/>
          <a:stretch>
            <a:fillRect/>
          </a:stretch>
        </p:blipFill>
        <p:spPr bwMode="auto">
          <a:xfrm>
            <a:off x="2051720" y="1556792"/>
            <a:ext cx="508635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570186"/>
          </a:xfrm>
        </p:spPr>
        <p:txBody>
          <a:bodyPr>
            <a:normAutofit/>
          </a:bodyPr>
          <a:lstStyle/>
          <a:p>
            <a:r>
              <a:rPr lang="cs-CZ" dirty="0" err="1" smtClean="0"/>
              <a:t>Why</a:t>
            </a:r>
            <a:r>
              <a:rPr lang="cs-CZ" dirty="0" smtClean="0"/>
              <a:t> do </a:t>
            </a:r>
            <a:r>
              <a:rPr lang="cs-CZ" dirty="0" err="1" smtClean="0"/>
              <a:t>we</a:t>
            </a:r>
            <a:r>
              <a:rPr lang="cs-CZ" dirty="0" smtClean="0"/>
              <a:t> </a:t>
            </a:r>
            <a:r>
              <a:rPr lang="cs-CZ" dirty="0" err="1" smtClean="0"/>
              <a:t>need</a:t>
            </a:r>
            <a:r>
              <a:rPr lang="cs-CZ" dirty="0" smtClean="0"/>
              <a:t> </a:t>
            </a:r>
            <a:r>
              <a:rPr lang="cs-CZ" dirty="0" err="1" smtClean="0"/>
              <a:t>easy</a:t>
            </a:r>
            <a:r>
              <a:rPr lang="cs-CZ" dirty="0" smtClean="0"/>
              <a:t> to </a:t>
            </a:r>
            <a:r>
              <a:rPr lang="cs-CZ" dirty="0" err="1" smtClean="0"/>
              <a:t>understand</a:t>
            </a:r>
            <a:r>
              <a:rPr lang="cs-CZ" dirty="0" smtClean="0"/>
              <a:t> </a:t>
            </a:r>
            <a:r>
              <a:rPr lang="cs-CZ" dirty="0" err="1" smtClean="0"/>
              <a:t>information</a:t>
            </a:r>
            <a:r>
              <a:rPr lang="cs-CZ" dirty="0" smtClean="0"/>
              <a:t>?</a:t>
            </a:r>
            <a:endParaRPr lang="cs-CZ" dirty="0"/>
          </a:p>
        </p:txBody>
      </p:sp>
      <p:sp>
        <p:nvSpPr>
          <p:cNvPr id="3" name="Zástupný symbol pro obsah 2"/>
          <p:cNvSpPr>
            <a:spLocks noGrp="1"/>
          </p:cNvSpPr>
          <p:nvPr>
            <p:ph idx="1"/>
          </p:nvPr>
        </p:nvSpPr>
        <p:spPr>
          <a:xfrm>
            <a:off x="539552" y="2348880"/>
            <a:ext cx="8229600" cy="3989040"/>
          </a:xfrm>
        </p:spPr>
        <p:txBody>
          <a:bodyPr>
            <a:normAutofit/>
          </a:bodyPr>
          <a:lstStyle/>
          <a:p>
            <a:pPr>
              <a:buNone/>
            </a:pPr>
            <a:r>
              <a:rPr lang="cs-CZ" dirty="0" smtClean="0"/>
              <a:t>C</a:t>
            </a:r>
            <a:r>
              <a:rPr lang="en-US" dirty="0" err="1" smtClean="0"/>
              <a:t>onvention</a:t>
            </a:r>
            <a:r>
              <a:rPr lang="en-US" dirty="0" smtClean="0"/>
              <a:t> on the rights of persons with disabilities</a:t>
            </a:r>
            <a:r>
              <a:rPr lang="cs-CZ" dirty="0" smtClean="0"/>
              <a:t>, 2006</a:t>
            </a:r>
          </a:p>
          <a:p>
            <a:r>
              <a:rPr lang="en-US" dirty="0" smtClean="0"/>
              <a:t>People with intellectual disabilities</a:t>
            </a:r>
            <a:r>
              <a:rPr lang="cs-CZ" dirty="0" smtClean="0"/>
              <a:t> </a:t>
            </a:r>
            <a:r>
              <a:rPr lang="cs-CZ" dirty="0" err="1" smtClean="0"/>
              <a:t>need</a:t>
            </a:r>
            <a:r>
              <a:rPr lang="cs-CZ" dirty="0" smtClean="0"/>
              <a:t> to </a:t>
            </a:r>
            <a:r>
              <a:rPr lang="cs-CZ" dirty="0" err="1" smtClean="0"/>
              <a:t>have</a:t>
            </a:r>
            <a:r>
              <a:rPr lang="cs-CZ" dirty="0" smtClean="0"/>
              <a:t> </a:t>
            </a:r>
            <a:r>
              <a:rPr lang="cs-CZ" dirty="0" err="1" smtClean="0"/>
              <a:t>an</a:t>
            </a:r>
            <a:r>
              <a:rPr lang="cs-CZ" dirty="0" smtClean="0"/>
              <a:t> </a:t>
            </a:r>
            <a:r>
              <a:rPr lang="cs-CZ" dirty="0" err="1" smtClean="0"/>
              <a:t>access</a:t>
            </a:r>
            <a:r>
              <a:rPr lang="cs-CZ" dirty="0" smtClean="0"/>
              <a:t> to </a:t>
            </a:r>
            <a:r>
              <a:rPr lang="cs-CZ" dirty="0" err="1" smtClean="0"/>
              <a:t>information</a:t>
            </a:r>
            <a:endParaRPr lang="cs-CZ" dirty="0" smtClean="0"/>
          </a:p>
          <a:p>
            <a:r>
              <a:rPr lang="en-US" dirty="0" smtClean="0"/>
              <a:t>Good information helps people find out what they need to know. It helps them to make their own choices and decisions.</a:t>
            </a:r>
            <a:endParaRPr lang="cs-C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TotalTime>
  <Words>1059</Words>
  <Application>Microsoft Office PowerPoint</Application>
  <PresentationFormat>Προβολή στην οθόνη (4:3)</PresentationFormat>
  <Paragraphs>172</Paragraphs>
  <Slides>35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Motiv sady Office</vt:lpstr>
      <vt:lpstr>Διαφάνεια 1</vt:lpstr>
      <vt:lpstr>Διαφάνεια 2</vt:lpstr>
      <vt:lpstr>SPECIAL NEEDS CHILDREN: TEACHER AS A MEDIATOR</vt:lpstr>
      <vt:lpstr>SPECIAL NEEDS CHILDREN: DIFFERENTIATING INSTRUCTION</vt:lpstr>
      <vt:lpstr>Διαφάνεια 5</vt:lpstr>
      <vt:lpstr>Information  easy to read and understand</vt:lpstr>
      <vt:lpstr>Διαφάνεια 7</vt:lpstr>
      <vt:lpstr>Information</vt:lpstr>
      <vt:lpstr>Why do we need easy to understand information?</vt:lpstr>
      <vt:lpstr>People with learning disability, autism, dyslexia, with different language, hearing and sight problems </vt:lpstr>
      <vt:lpstr>Easy to read information online: health information - medical services, benefits – social service human rights – politic topic </vt:lpstr>
      <vt:lpstr>Διαφάνεια 12</vt:lpstr>
      <vt:lpstr>Διαφάνεια 13</vt:lpstr>
      <vt:lpstr>MOTHER            MOTHER</vt:lpstr>
      <vt:lpstr>Διαφάνεια 15</vt:lpstr>
      <vt:lpstr>Inspection at Prague transport</vt:lpstr>
      <vt:lpstr>Keep sentences short!</vt:lpstr>
      <vt:lpstr>Διαφάνεια 18</vt:lpstr>
      <vt:lpstr>easy to understand words</vt:lpstr>
      <vt:lpstr>discrimination</vt:lpstr>
      <vt:lpstr>It is  raining cats and dogs…</vt:lpstr>
      <vt:lpstr>EU</vt:lpstr>
      <vt:lpstr>Percentages (63%),  big numbers (1,758,625) </vt:lpstr>
      <vt:lpstr>“you will be sent a letter”.</vt:lpstr>
      <vt:lpstr>“You should not leave before the end of the meeting”. </vt:lpstr>
      <vt:lpstr>Clear structure</vt:lpstr>
      <vt:lpstr>Images </vt:lpstr>
      <vt:lpstr>CYCLIST Which picture is better? Why?</vt:lpstr>
      <vt:lpstr>pictures</vt:lpstr>
      <vt:lpstr>European easy-to-read logo</vt:lpstr>
      <vt:lpstr>Task: make easy to read recipe</vt:lpstr>
      <vt:lpstr>Picto selector</vt:lpstr>
      <vt:lpstr>Διαφάνεια 33</vt:lpstr>
      <vt:lpstr>Web sites</vt:lpstr>
      <vt:lpstr>Διαφάνεια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robert</dc:creator>
  <cp:lastModifiedBy>PC</cp:lastModifiedBy>
  <cp:revision>76</cp:revision>
  <dcterms:created xsi:type="dcterms:W3CDTF">2016-01-22T16:47:01Z</dcterms:created>
  <dcterms:modified xsi:type="dcterms:W3CDTF">2017-11-25T22:37:35Z</dcterms:modified>
</cp:coreProperties>
</file>