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21F1C-EC61-4921-B4AA-086B4753FF3D}" type="datetimeFigureOut">
              <a:rPr lang="el-GR" smtClean="0"/>
              <a:t>26/11/2017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E2ABD-E26B-4CF0-A3CD-3376280A0D7F}"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3878153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3293556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1703706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1626313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179042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3686448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1395668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1883805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2262699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3680006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 xmlns:p14="http://schemas.microsoft.com/office/powerpoint/2010/main" val="4100259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2"/>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p>
            <a:fld id="{00000000-1234-1234-1234-123412341234}" type="slidenum">
              <a:rPr lang="cs" smtClean="0"/>
              <a:pPr/>
              <a:t>‹#›</a:t>
            </a:fld>
            <a:endParaRPr lang="cs"/>
          </a:p>
        </p:txBody>
      </p:sp>
    </p:spTree>
    <p:extLst>
      <p:ext uri="{BB962C8B-B14F-4D97-AF65-F5344CB8AC3E}">
        <p14:creationId xmlns="" xmlns:p14="http://schemas.microsoft.com/office/powerpoint/2010/main" val="358444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B9C15A0-3BB0-466C-B95C-9693708EE9EC}" type="datetimeFigureOut">
              <a:rPr lang="el-GR" smtClean="0"/>
              <a:t>26/11/2017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C7DD60-BEFE-40FD-82B9-4EB9B7F6B36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C15A0-3BB0-466C-B95C-9693708EE9EC}" type="datetimeFigureOut">
              <a:rPr lang="el-GR" smtClean="0"/>
              <a:t>26/11/2017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7DD60-BEFE-40FD-82B9-4EB9B7F6B36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hyperlink" Target="http://www.brighthubeducation.com/teaching-gifted-students/65429-elapsed-time-activities-for-grade-3-gifted-students/" TargetMode="External"/><Relationship Id="rId3" Type="http://schemas.openxmlformats.org/officeDocument/2006/relationships/hyperlink" Target="http://www.brighthub.com/education/special/articles/89237.aspx" TargetMode="External"/><Relationship Id="rId7" Type="http://schemas.openxmlformats.org/officeDocument/2006/relationships/hyperlink" Target="http://www.brighthubeducation.com/teaching-gifted-students/64707-math-ideas-for-teachers-of-first-grade-gifted-students/"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hyperlink" Target="http://www.brighthubeducation.com/teaching-gifted-students/90279-challenging-art-lesson-plans-for-gifted-students/" TargetMode="External"/><Relationship Id="rId5" Type="http://schemas.openxmlformats.org/officeDocument/2006/relationships/hyperlink" Target="http://www.brighthubeducation.com/teaching-gifted-students/64616-language-arts-projects-for-gifted-students-critical-literacy-lessons/" TargetMode="External"/><Relationship Id="rId4" Type="http://schemas.openxmlformats.org/officeDocument/2006/relationships/hyperlink" Target="http://www.brighthub.com/education/special/articles/80033.aspx" TargetMode="External"/><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hyperlink" Target="http://www.brighthubeducation.com/teaching-gifted-students/39434-the-social-issues-gifted-students-face/" TargetMode="External"/><Relationship Id="rId3" Type="http://schemas.openxmlformats.org/officeDocument/2006/relationships/hyperlink" Target="http://www.brighthubeducation.com/teaching-gifted-students/44856-social-factors-contributing-to-gifted-students-dropout-rate/" TargetMode="External"/><Relationship Id="rId7" Type="http://schemas.openxmlformats.org/officeDocument/2006/relationships/hyperlink" Target="http://www.brighthubeducation.com/teaching-gifted-students/49993-disciplining-bad-behavior-in-gifted-children/"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hyperlink" Target="http://www.brighthub.com/education/special/articles/55620.aspx" TargetMode="External"/><Relationship Id="rId11" Type="http://schemas.openxmlformats.org/officeDocument/2006/relationships/image" Target="../media/image8.jpeg"/><Relationship Id="rId5" Type="http://schemas.openxmlformats.org/officeDocument/2006/relationships/hyperlink" Target="http://www.brighthub.com/education/special/articles/29987.aspx" TargetMode="External"/><Relationship Id="rId10" Type="http://schemas.openxmlformats.org/officeDocument/2006/relationships/hyperlink" Target="http://www.brighthub.com/education/special/articles/29046.aspx" TargetMode="External"/><Relationship Id="rId4" Type="http://schemas.openxmlformats.org/officeDocument/2006/relationships/hyperlink" Target="http://www.brighthubeducation.com/teaching-gifted-students/38463-classroom-behavior-management-for-gifted-students/" TargetMode="External"/><Relationship Id="rId9" Type="http://schemas.openxmlformats.org/officeDocument/2006/relationships/hyperlink" Target="http://www.brighthubeducation.com/teaching-gifted-students/38661-addressing-the-emotional-needs-of-gifted-students/"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www.brighthubeducation.com/teaching-gifted-students/35243-assessing-gifted-students-using-blooms-taxonomy/" TargetMode="External"/><Relationship Id="rId7" Type="http://schemas.openxmlformats.org/officeDocument/2006/relationships/hyperlink" Target="http://www.brighthubeducation.com/teaching-gifted-students/58107-interest-sheet-for-talented-and-gifted-students/"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hyperlink" Target="http://www.brighthubeducation.com/teaching-gifted-students/49879-project-assessment-tool-for-year-long-service-learning/" TargetMode="External"/><Relationship Id="rId5" Type="http://schemas.openxmlformats.org/officeDocument/2006/relationships/hyperlink" Target="http://www.brighthub.com/education/special/articles/47988.aspx" TargetMode="External"/><Relationship Id="rId4" Type="http://schemas.openxmlformats.org/officeDocument/2006/relationships/hyperlink" Target="http://www.brighthub.com/education/special/articles/32874.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
          <p:cNvSpPr txBox="1">
            <a:spLocks noGrp="1"/>
          </p:cNvSpPr>
          <p:nvPr>
            <p:ph type="title"/>
          </p:nvPr>
        </p:nvSpPr>
        <p:spPr>
          <a:xfrm>
            <a:off x="628650" y="365126"/>
            <a:ext cx="7886700" cy="970804"/>
          </a:xfrm>
          <a:prstGeom prst="rect">
            <a:avLst/>
          </a:prstGeom>
        </p:spPr>
        <p:txBody>
          <a:bodyPr vert="horz" lIns="121900" tIns="121900" rIns="121900" bIns="121900" rtlCol="0" anchor="b" anchorCtr="0">
            <a:noAutofit/>
          </a:bodyPr>
          <a:lstStyle/>
          <a:p>
            <a:r>
              <a:rPr lang="cs" b="1" dirty="0">
                <a:solidFill>
                  <a:schemeClr val="accent2"/>
                </a:solidFill>
                <a:latin typeface="Candara" panose="020E0502030303020204" pitchFamily="34" charset="0"/>
              </a:rPr>
              <a:t>Gifted / talented child</a:t>
            </a:r>
          </a:p>
        </p:txBody>
      </p:sp>
      <p:pic>
        <p:nvPicPr>
          <p:cNvPr id="5" name="Shape 49"/>
          <p:cNvPicPr preferRelativeResize="0"/>
          <p:nvPr/>
        </p:nvPicPr>
        <p:blipFill>
          <a:blip r:embed="rId2" cstate="print">
            <a:alphaModFix/>
          </a:blip>
          <a:stretch>
            <a:fillRect/>
          </a:stretch>
        </p:blipFill>
        <p:spPr>
          <a:xfrm>
            <a:off x="660400" y="1700467"/>
            <a:ext cx="2209800" cy="2755900"/>
          </a:xfrm>
          <a:prstGeom prst="rect">
            <a:avLst/>
          </a:prstGeom>
          <a:noFill/>
          <a:ln>
            <a:noFill/>
          </a:ln>
        </p:spPr>
      </p:pic>
      <p:pic>
        <p:nvPicPr>
          <p:cNvPr id="6" name="Shape 50"/>
          <p:cNvPicPr preferRelativeResize="0"/>
          <p:nvPr/>
        </p:nvPicPr>
        <p:blipFill>
          <a:blip r:embed="rId3" cstate="print">
            <a:alphaModFix/>
          </a:blip>
          <a:stretch>
            <a:fillRect/>
          </a:stretch>
        </p:blipFill>
        <p:spPr>
          <a:xfrm>
            <a:off x="3419475" y="1751283"/>
            <a:ext cx="2305050" cy="2654300"/>
          </a:xfrm>
          <a:prstGeom prst="rect">
            <a:avLst/>
          </a:prstGeom>
          <a:noFill/>
          <a:ln>
            <a:noFill/>
          </a:ln>
        </p:spPr>
      </p:pic>
      <p:pic>
        <p:nvPicPr>
          <p:cNvPr id="7" name="Shape 51"/>
          <p:cNvPicPr preferRelativeResize="0"/>
          <p:nvPr/>
        </p:nvPicPr>
        <p:blipFill>
          <a:blip r:embed="rId4" cstate="print">
            <a:alphaModFix/>
          </a:blip>
          <a:stretch>
            <a:fillRect/>
          </a:stretch>
        </p:blipFill>
        <p:spPr>
          <a:xfrm>
            <a:off x="6123626" y="1617916"/>
            <a:ext cx="2085975" cy="2921000"/>
          </a:xfrm>
          <a:prstGeom prst="rect">
            <a:avLst/>
          </a:prstGeom>
          <a:noFill/>
          <a:ln>
            <a:noFill/>
          </a:ln>
        </p:spPr>
      </p:pic>
      <p:sp>
        <p:nvSpPr>
          <p:cNvPr id="8" name="Obdélník 7"/>
          <p:cNvSpPr/>
          <p:nvPr/>
        </p:nvSpPr>
        <p:spPr>
          <a:xfrm>
            <a:off x="584200" y="4820903"/>
            <a:ext cx="8102600" cy="1754326"/>
          </a:xfrm>
          <a:prstGeom prst="rect">
            <a:avLst/>
          </a:prstGeom>
        </p:spPr>
        <p:txBody>
          <a:bodyPr wrap="square">
            <a:spAutoFit/>
          </a:bodyPr>
          <a:lstStyle/>
          <a:p>
            <a:pPr>
              <a:lnSpc>
                <a:spcPct val="150000"/>
              </a:lnSpc>
              <a:buNone/>
            </a:pPr>
            <a:r>
              <a:rPr lang="cs" b="1" dirty="0">
                <a:latin typeface="Georgia"/>
                <a:ea typeface="Georgia"/>
                <a:cs typeface="Georgia"/>
                <a:sym typeface="Georgia"/>
              </a:rPr>
              <a:t>Gifted</a:t>
            </a:r>
            <a:r>
              <a:rPr lang="cs" dirty="0">
                <a:latin typeface="Georgia"/>
                <a:ea typeface="Georgia"/>
                <a:cs typeface="Georgia"/>
                <a:sym typeface="Georgia"/>
              </a:rPr>
              <a:t> refers to children with high potential </a:t>
            </a:r>
          </a:p>
          <a:p>
            <a:pPr algn="ctr">
              <a:lnSpc>
                <a:spcPct val="150000"/>
              </a:lnSpc>
              <a:buNone/>
            </a:pPr>
            <a:r>
              <a:rPr lang="cs" dirty="0">
                <a:latin typeface="Georgia"/>
                <a:ea typeface="Georgia"/>
                <a:cs typeface="Georgia"/>
                <a:sym typeface="Georgia"/>
              </a:rPr>
              <a:t>VS. </a:t>
            </a:r>
          </a:p>
          <a:p>
            <a:pPr>
              <a:lnSpc>
                <a:spcPct val="150000"/>
              </a:lnSpc>
              <a:buNone/>
            </a:pPr>
            <a:r>
              <a:rPr lang="cs" b="1" dirty="0">
                <a:latin typeface="Georgia"/>
                <a:ea typeface="Georgia"/>
                <a:cs typeface="Georgia"/>
                <a:sym typeface="Georgia"/>
              </a:rPr>
              <a:t>Talented </a:t>
            </a:r>
            <a:r>
              <a:rPr lang="cs" dirty="0">
                <a:latin typeface="Georgia"/>
                <a:ea typeface="Georgia"/>
                <a:cs typeface="Georgia"/>
                <a:sym typeface="Georgia"/>
              </a:rPr>
              <a:t>means they display skills which are advanced when compared to other children of their age</a:t>
            </a:r>
          </a:p>
        </p:txBody>
      </p:sp>
    </p:spTree>
    <p:extLst>
      <p:ext uri="{BB962C8B-B14F-4D97-AF65-F5344CB8AC3E}">
        <p14:creationId xmlns="" xmlns:p14="http://schemas.microsoft.com/office/powerpoint/2010/main" val="3574155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Shape 87"/>
          <p:cNvSpPr txBox="1">
            <a:spLocks noGrp="1"/>
          </p:cNvSpPr>
          <p:nvPr>
            <p:ph type="body" idx="1"/>
          </p:nvPr>
        </p:nvSpPr>
        <p:spPr>
          <a:xfrm>
            <a:off x="469446" y="188640"/>
            <a:ext cx="8229600" cy="5644375"/>
          </a:xfrm>
          <a:prstGeom prst="rect">
            <a:avLst/>
          </a:prstGeom>
        </p:spPr>
        <p:txBody>
          <a:bodyPr vert="horz" lIns="121900" tIns="121900" rIns="121900" bIns="121900" rtlCol="0" anchor="t" anchorCtr="0">
            <a:noAutofit/>
          </a:bodyPr>
          <a:lstStyle/>
          <a:p>
            <a:pPr>
              <a:buNone/>
            </a:pPr>
            <a:r>
              <a:rPr lang="cs" sz="2400" b="1" dirty="0">
                <a:latin typeface="Candara" panose="020E0502030303020204" pitchFamily="34" charset="0"/>
                <a:ea typeface="Georgia"/>
                <a:cs typeface="Georgia"/>
                <a:sym typeface="Georgia"/>
              </a:rPr>
              <a:t>D. </a:t>
            </a:r>
            <a:r>
              <a:rPr lang="cs" sz="2400" b="1" dirty="0">
                <a:highlight>
                  <a:srgbClr val="FFFFFF"/>
                </a:highlight>
                <a:latin typeface="Candara" panose="020E0502030303020204" pitchFamily="34" charset="0"/>
                <a:ea typeface="Georgia"/>
                <a:cs typeface="Georgia"/>
                <a:sym typeface="Georgia"/>
              </a:rPr>
              <a:t>Literary Techniques and Free Verse</a:t>
            </a:r>
          </a:p>
          <a:p>
            <a:pPr>
              <a:buNone/>
            </a:pPr>
            <a:endParaRPr sz="2400" dirty="0" smtClean="0">
              <a:highlight>
                <a:srgbClr val="FFFFFF"/>
              </a:highlight>
              <a:latin typeface="Candara" panose="020E0502030303020204" pitchFamily="34" charset="0"/>
              <a:ea typeface="Georgia"/>
              <a:cs typeface="Georgia"/>
              <a:sym typeface="Georgia"/>
            </a:endParaRPr>
          </a:p>
          <a:p>
            <a:pPr>
              <a:buNone/>
            </a:pPr>
            <a:r>
              <a:rPr lang="cs" sz="2400" b="1" dirty="0" smtClean="0">
                <a:highlight>
                  <a:srgbClr val="FFFFFF"/>
                </a:highlight>
                <a:latin typeface="Candara" panose="020E0502030303020204" pitchFamily="34" charset="0"/>
                <a:ea typeface="Georgia"/>
                <a:cs typeface="Georgia"/>
                <a:sym typeface="Georgia"/>
              </a:rPr>
              <a:t>Objective</a:t>
            </a:r>
            <a:r>
              <a:rPr lang="cs" sz="2400" b="1" dirty="0">
                <a:highlight>
                  <a:srgbClr val="FFFFFF"/>
                </a:highlight>
                <a:latin typeface="Candara" panose="020E0502030303020204" pitchFamily="34" charset="0"/>
                <a:ea typeface="Georgia"/>
                <a:cs typeface="Georgia"/>
                <a:sym typeface="Georgia"/>
              </a:rPr>
              <a:t>:</a:t>
            </a:r>
            <a:r>
              <a:rPr lang="cs" sz="2400" dirty="0">
                <a:highlight>
                  <a:srgbClr val="FFFFFF"/>
                </a:highlight>
                <a:latin typeface="Candara" panose="020E0502030303020204" pitchFamily="34" charset="0"/>
                <a:ea typeface="Georgia"/>
                <a:cs typeface="Georgia"/>
                <a:sym typeface="Georgia"/>
              </a:rPr>
              <a:t> Teaching metaphor, simile, alliteration, onomatopoeia, </a:t>
            </a:r>
            <a:br>
              <a:rPr lang="cs" sz="2400" dirty="0">
                <a:highlight>
                  <a:srgbClr val="FFFFFF"/>
                </a:highlight>
                <a:latin typeface="Candara" panose="020E0502030303020204" pitchFamily="34" charset="0"/>
                <a:ea typeface="Georgia"/>
                <a:cs typeface="Georgia"/>
                <a:sym typeface="Georgia"/>
              </a:rPr>
            </a:br>
            <a:r>
              <a:rPr lang="cs" sz="2400" dirty="0">
                <a:highlight>
                  <a:srgbClr val="FFFFFF"/>
                </a:highlight>
                <a:latin typeface="Candara" panose="020E0502030303020204" pitchFamily="34" charset="0"/>
                <a:ea typeface="Georgia"/>
                <a:cs typeface="Georgia"/>
                <a:sym typeface="Georgia"/>
              </a:rPr>
              <a:t>and other literary techniques can be enhanced by poetry written in free verse. This not only allows the student freedom from traditional rhyme and meter, it also challenges them to look outside the proverbial </a:t>
            </a:r>
            <a:r>
              <a:rPr lang="cs" sz="2400" dirty="0" smtClean="0">
                <a:highlight>
                  <a:srgbClr val="FFFFFF"/>
                </a:highlight>
                <a:latin typeface="Candara" panose="020E0502030303020204" pitchFamily="34" charset="0"/>
                <a:ea typeface="Georgia"/>
                <a:cs typeface="Georgia"/>
                <a:sym typeface="Georgia"/>
              </a:rPr>
              <a:t>box.</a:t>
            </a:r>
          </a:p>
          <a:p>
            <a:pPr>
              <a:buNone/>
            </a:pPr>
            <a:r>
              <a:rPr lang="en-US" sz="2400" dirty="0" smtClean="0">
                <a:highlight>
                  <a:srgbClr val="FFFFFF"/>
                </a:highlight>
                <a:latin typeface="Candara" panose="020E0502030303020204" pitchFamily="34" charset="0"/>
                <a:ea typeface="Georgia"/>
                <a:cs typeface="Georgia"/>
                <a:sym typeface="Georgia"/>
              </a:rPr>
              <a:t>     </a:t>
            </a:r>
            <a:r>
              <a:rPr lang="cs" sz="2400" dirty="0" smtClean="0">
                <a:highlight>
                  <a:srgbClr val="FFFFFF"/>
                </a:highlight>
                <a:latin typeface="Candara" panose="020E0502030303020204" pitchFamily="34" charset="0"/>
                <a:ea typeface="Georgia"/>
                <a:cs typeface="Georgia"/>
                <a:sym typeface="Georgia"/>
              </a:rPr>
              <a:t>Begin this language arts project with the following items.</a:t>
            </a:r>
          </a:p>
          <a:p>
            <a:pPr>
              <a:buNone/>
            </a:pPr>
            <a:r>
              <a:rPr lang="en-US" sz="2400" dirty="0" smtClean="0">
                <a:highlight>
                  <a:srgbClr val="FFFFFF"/>
                </a:highlight>
                <a:latin typeface="Candara" panose="020E0502030303020204" pitchFamily="34" charset="0"/>
                <a:ea typeface="Georgia"/>
                <a:cs typeface="Georgia"/>
                <a:sym typeface="Georgia"/>
              </a:rPr>
              <a:t>     </a:t>
            </a:r>
            <a:r>
              <a:rPr lang="cs" sz="2400" dirty="0" smtClean="0">
                <a:highlight>
                  <a:srgbClr val="FFFFFF"/>
                </a:highlight>
                <a:latin typeface="Candara" panose="020E0502030303020204" pitchFamily="34" charset="0"/>
                <a:ea typeface="Georgia"/>
                <a:cs typeface="Georgia"/>
                <a:sym typeface="Georgia"/>
              </a:rPr>
              <a:t>A handout of literary techniques.</a:t>
            </a:r>
          </a:p>
          <a:p>
            <a:pPr>
              <a:buNone/>
            </a:pPr>
            <a:r>
              <a:rPr lang="en-US" sz="2400" dirty="0" smtClean="0">
                <a:highlight>
                  <a:srgbClr val="FFFFFF"/>
                </a:highlight>
                <a:latin typeface="Candara" panose="020E0502030303020204" pitchFamily="34" charset="0"/>
                <a:ea typeface="Georgia"/>
                <a:cs typeface="Georgia"/>
                <a:sym typeface="Georgia"/>
              </a:rPr>
              <a:t>     </a:t>
            </a:r>
            <a:r>
              <a:rPr lang="cs" sz="2400" dirty="0" smtClean="0">
                <a:highlight>
                  <a:srgbClr val="FFFFFF"/>
                </a:highlight>
                <a:latin typeface="Candara" panose="020E0502030303020204" pitchFamily="34" charset="0"/>
                <a:ea typeface="Georgia"/>
                <a:cs typeface="Georgia"/>
                <a:sym typeface="Georgia"/>
              </a:rPr>
              <a:t>Photographs or art work to use as prompts for writing.</a:t>
            </a:r>
          </a:p>
          <a:p>
            <a:pPr>
              <a:buNone/>
            </a:pPr>
            <a:r>
              <a:rPr lang="en-US" sz="2400" dirty="0" smtClean="0">
                <a:highlight>
                  <a:srgbClr val="FFFFFF"/>
                </a:highlight>
                <a:latin typeface="Candara" panose="020E0502030303020204" pitchFamily="34" charset="0"/>
                <a:ea typeface="Georgia"/>
                <a:cs typeface="Georgia"/>
                <a:sym typeface="Georgia"/>
              </a:rPr>
              <a:t>     </a:t>
            </a:r>
            <a:r>
              <a:rPr lang="cs" sz="2400" dirty="0" smtClean="0">
                <a:highlight>
                  <a:srgbClr val="FFFFFF"/>
                </a:highlight>
                <a:latin typeface="Candara" panose="020E0502030303020204" pitchFamily="34" charset="0"/>
                <a:ea typeface="Georgia"/>
                <a:cs typeface="Georgia"/>
                <a:sym typeface="Georgia"/>
              </a:rPr>
              <a:t>An alternate prompt might be a list of characters from literature to describe or situations in current events.</a:t>
            </a:r>
            <a:endParaRPr lang="cs" sz="2400" dirty="0">
              <a:highlight>
                <a:srgbClr val="FFFFFF"/>
              </a:highlight>
              <a:latin typeface="Candara" panose="020E0502030303020204" pitchFamily="34" charset="0"/>
              <a:ea typeface="Georgia"/>
              <a:cs typeface="Georgia"/>
              <a:sym typeface="Georgia"/>
            </a:endParaRPr>
          </a:p>
        </p:txBody>
      </p:sp>
    </p:spTree>
    <p:extLst>
      <p:ext uri="{BB962C8B-B14F-4D97-AF65-F5344CB8AC3E}">
        <p14:creationId xmlns="" xmlns:p14="http://schemas.microsoft.com/office/powerpoint/2010/main" val="919457230"/>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83059"/>
            <a:ext cx="8229600" cy="697669"/>
          </a:xfrm>
          <a:prstGeom prst="rect">
            <a:avLst/>
          </a:prstGeom>
        </p:spPr>
        <p:txBody>
          <a:bodyPr vert="horz" lIns="121900" tIns="121900" rIns="121900" bIns="121900" rtlCol="0" anchor="b" anchorCtr="0">
            <a:noAutofit/>
          </a:bodyPr>
          <a:lstStyle/>
          <a:p>
            <a:pPr>
              <a:lnSpc>
                <a:spcPct val="245454"/>
              </a:lnSpc>
              <a:spcAft>
                <a:spcPts val="1867"/>
              </a:spcAft>
            </a:pPr>
            <a:r>
              <a:rPr lang="cs" sz="2800" b="1" dirty="0">
                <a:solidFill>
                  <a:schemeClr val="dk1"/>
                </a:solidFill>
                <a:highlight>
                  <a:srgbClr val="FFFFFF"/>
                </a:highlight>
                <a:latin typeface="Candara" panose="020E0502030303020204" pitchFamily="34" charset="0"/>
                <a:ea typeface="Georgia"/>
                <a:cs typeface="Georgia"/>
                <a:sym typeface="Georgia"/>
              </a:rPr>
              <a:t>E. Internet Exploratory Activities</a:t>
            </a:r>
          </a:p>
        </p:txBody>
      </p:sp>
      <p:sp>
        <p:nvSpPr>
          <p:cNvPr id="99" name="Shape 99"/>
          <p:cNvSpPr txBox="1">
            <a:spLocks noGrp="1"/>
          </p:cNvSpPr>
          <p:nvPr>
            <p:ph type="body" idx="1"/>
          </p:nvPr>
        </p:nvSpPr>
        <p:spPr>
          <a:xfrm>
            <a:off x="457200" y="836713"/>
            <a:ext cx="8421461" cy="5649444"/>
          </a:xfrm>
          <a:prstGeom prst="rect">
            <a:avLst/>
          </a:prstGeom>
        </p:spPr>
        <p:txBody>
          <a:bodyPr vert="horz" lIns="121900" tIns="121900" rIns="121900" bIns="121900" rtlCol="0" anchor="t" anchorCtr="0">
            <a:noAutofit/>
          </a:bodyPr>
          <a:lstStyle/>
          <a:p>
            <a:pPr marL="609585" indent="-304792">
              <a:lnSpc>
                <a:spcPct val="150000"/>
              </a:lnSpc>
              <a:spcAft>
                <a:spcPts val="2800"/>
              </a:spcAft>
              <a:buSzPct val="100000"/>
              <a:buFont typeface="Georgia"/>
            </a:pPr>
            <a:r>
              <a:rPr lang="cs" sz="2400" dirty="0">
                <a:highlight>
                  <a:srgbClr val="FFFFFF"/>
                </a:highlight>
                <a:latin typeface="Candara" panose="020E0502030303020204" pitchFamily="34" charset="0"/>
                <a:ea typeface="Georgia"/>
                <a:cs typeface="Georgia"/>
                <a:sym typeface="Georgia"/>
              </a:rPr>
              <a:t>You can show students how to search online, how to choose which sites are of the highest quality, and how to find sites that actually address the issues that they would like to research. Then, let them do additional research about a topic that interests </a:t>
            </a:r>
            <a:r>
              <a:rPr lang="cs" sz="2400" dirty="0" smtClean="0">
                <a:highlight>
                  <a:srgbClr val="FFFFFF"/>
                </a:highlight>
                <a:latin typeface="Candara" panose="020E0502030303020204" pitchFamily="34" charset="0"/>
                <a:ea typeface="Georgia"/>
                <a:cs typeface="Georgia"/>
                <a:sym typeface="Georgia"/>
              </a:rPr>
              <a:t>them.</a:t>
            </a:r>
            <a:r>
              <a:rPr lang="en-US" sz="2400" dirty="0" smtClean="0">
                <a:highlight>
                  <a:srgbClr val="FFFFFF"/>
                </a:highlight>
                <a:latin typeface="Candara" panose="020E0502030303020204" pitchFamily="34" charset="0"/>
                <a:ea typeface="Georgia"/>
                <a:cs typeface="Georgia"/>
                <a:sym typeface="Georgia"/>
              </a:rPr>
              <a:t>                                            </a:t>
            </a:r>
            <a:r>
              <a:rPr lang="cs" sz="2000" i="1" dirty="0" smtClean="0">
                <a:highlight>
                  <a:srgbClr val="FFFFFF"/>
                </a:highlight>
                <a:latin typeface="Candara" panose="020E0502030303020204" pitchFamily="34" charset="0"/>
                <a:ea typeface="Georgia"/>
                <a:cs typeface="Georgia"/>
                <a:sym typeface="Georgia"/>
              </a:rPr>
              <a:t>E.g</a:t>
            </a:r>
            <a:r>
              <a:rPr lang="cs" sz="2000" i="1" dirty="0">
                <a:highlight>
                  <a:srgbClr val="FFFFFF"/>
                </a:highlight>
                <a:latin typeface="Candara" panose="020E0502030303020204" pitchFamily="34" charset="0"/>
                <a:ea typeface="Georgia"/>
                <a:cs typeface="Georgia"/>
                <a:sym typeface="Georgia"/>
              </a:rPr>
              <a:t>. if the topic is the Ancient Rome, some students might like to do Internet research on </a:t>
            </a:r>
            <a:r>
              <a:rPr lang="cs" sz="2000" b="1" i="1" dirty="0">
                <a:highlight>
                  <a:srgbClr val="FFFFFF"/>
                </a:highlight>
                <a:latin typeface="Candara" panose="020E0502030303020204" pitchFamily="34" charset="0"/>
                <a:ea typeface="Georgia"/>
                <a:cs typeface="Georgia"/>
                <a:sym typeface="Georgia"/>
              </a:rPr>
              <a:t>what people wore </a:t>
            </a:r>
            <a:r>
              <a:rPr lang="cs" sz="2000" i="1" dirty="0">
                <a:highlight>
                  <a:srgbClr val="FFFFFF"/>
                </a:highlight>
                <a:latin typeface="Candara" panose="020E0502030303020204" pitchFamily="34" charset="0"/>
                <a:ea typeface="Georgia"/>
                <a:cs typeface="Georgia"/>
                <a:sym typeface="Georgia"/>
              </a:rPr>
              <a:t>in Ancient Rome, while others might like to read about what a </a:t>
            </a:r>
            <a:r>
              <a:rPr lang="cs" sz="2000" b="1" i="1" dirty="0">
                <a:highlight>
                  <a:srgbClr val="FFFFFF"/>
                </a:highlight>
                <a:latin typeface="Candara" panose="020E0502030303020204" pitchFamily="34" charset="0"/>
                <a:ea typeface="Georgia"/>
                <a:cs typeface="Georgia"/>
                <a:sym typeface="Georgia"/>
              </a:rPr>
              <a:t>kid's life </a:t>
            </a:r>
            <a:r>
              <a:rPr lang="cs" sz="2000" i="1" dirty="0">
                <a:highlight>
                  <a:srgbClr val="FFFFFF"/>
                </a:highlight>
                <a:latin typeface="Candara" panose="020E0502030303020204" pitchFamily="34" charset="0"/>
                <a:ea typeface="Georgia"/>
                <a:cs typeface="Georgia"/>
                <a:sym typeface="Georgia"/>
              </a:rPr>
              <a:t>was like in Ancient Rome. Some may even be curious about the </a:t>
            </a:r>
            <a:r>
              <a:rPr lang="cs" sz="2000" b="1" i="1" dirty="0">
                <a:highlight>
                  <a:srgbClr val="FFFFFF"/>
                </a:highlight>
                <a:latin typeface="Candara" panose="020E0502030303020204" pitchFamily="34" charset="0"/>
                <a:ea typeface="Georgia"/>
                <a:cs typeface="Georgia"/>
                <a:sym typeface="Georgia"/>
              </a:rPr>
              <a:t>weapons</a:t>
            </a:r>
            <a:r>
              <a:rPr lang="cs" sz="2000" i="1" dirty="0">
                <a:highlight>
                  <a:srgbClr val="FFFFFF"/>
                </a:highlight>
                <a:latin typeface="Candara" panose="020E0502030303020204" pitchFamily="34" charset="0"/>
                <a:ea typeface="Georgia"/>
                <a:cs typeface="Georgia"/>
                <a:sym typeface="Georgia"/>
              </a:rPr>
              <a:t> used in Ancient Roman warfare. </a:t>
            </a:r>
            <a:br>
              <a:rPr lang="cs" sz="2000" i="1" dirty="0">
                <a:highlight>
                  <a:srgbClr val="FFFFFF"/>
                </a:highlight>
                <a:latin typeface="Candara" panose="020E0502030303020204" pitchFamily="34" charset="0"/>
                <a:ea typeface="Georgia"/>
                <a:cs typeface="Georgia"/>
                <a:sym typeface="Georgia"/>
              </a:rPr>
            </a:br>
            <a:r>
              <a:rPr lang="cs" sz="2000" i="1" dirty="0">
                <a:highlight>
                  <a:srgbClr val="FFFFFF"/>
                </a:highlight>
                <a:latin typeface="Candara" panose="020E0502030303020204" pitchFamily="34" charset="0"/>
                <a:ea typeface="Georgia"/>
                <a:cs typeface="Georgia"/>
                <a:sym typeface="Georgia"/>
              </a:rPr>
              <a:t>Let them explore the topic that most interests them and encourage them to give a short written or oral presentation to share what they have learned with the rest of the class.</a:t>
            </a:r>
          </a:p>
        </p:txBody>
      </p:sp>
    </p:spTree>
    <p:extLst>
      <p:ext uri="{BB962C8B-B14F-4D97-AF65-F5344CB8AC3E}">
        <p14:creationId xmlns="" xmlns:p14="http://schemas.microsoft.com/office/powerpoint/2010/main" val="1792997224"/>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prstGeom prst="rect">
            <a:avLst/>
          </a:prstGeom>
        </p:spPr>
        <p:txBody>
          <a:bodyPr vert="horz" lIns="121900" tIns="121900" rIns="121900" bIns="121900" rtlCol="0" anchor="b" anchorCtr="0">
            <a:noAutofit/>
          </a:bodyPr>
          <a:lstStyle/>
          <a:p>
            <a:pPr>
              <a:lnSpc>
                <a:spcPct val="245454"/>
              </a:lnSpc>
              <a:buClr>
                <a:schemeClr val="dk1"/>
              </a:buClr>
              <a:buSzPct val="73333"/>
            </a:pPr>
            <a:r>
              <a:rPr lang="cs" sz="2800" b="1" dirty="0">
                <a:solidFill>
                  <a:schemeClr val="dk1"/>
                </a:solidFill>
                <a:highlight>
                  <a:srgbClr val="FFFFFF"/>
                </a:highlight>
                <a:latin typeface="Candara" panose="020E0502030303020204" pitchFamily="34" charset="0"/>
                <a:ea typeface="Georgia"/>
                <a:cs typeface="Georgia"/>
                <a:sym typeface="Georgia"/>
              </a:rPr>
              <a:t>Lessons Specifically for Advanced Learners</a:t>
            </a:r>
          </a:p>
        </p:txBody>
      </p:sp>
      <p:sp>
        <p:nvSpPr>
          <p:cNvPr id="105" name="Shape 105"/>
          <p:cNvSpPr txBox="1">
            <a:spLocks noGrp="1"/>
          </p:cNvSpPr>
          <p:nvPr>
            <p:ph type="body" idx="1"/>
          </p:nvPr>
        </p:nvSpPr>
        <p:spPr>
          <a:prstGeom prst="rect">
            <a:avLst/>
          </a:prstGeom>
        </p:spPr>
        <p:txBody>
          <a:bodyPr vert="horz" lIns="121900" tIns="121900" rIns="121900" bIns="121900" rtlCol="0" anchor="t" anchorCtr="0">
            <a:noAutofit/>
          </a:bodyPr>
          <a:lstStyle/>
          <a:p>
            <a:pPr>
              <a:lnSpc>
                <a:spcPct val="150000"/>
              </a:lnSpc>
              <a:spcAft>
                <a:spcPts val="933"/>
              </a:spcAft>
              <a:buNone/>
            </a:pPr>
            <a:r>
              <a:rPr lang="en-US" sz="2000" smtClean="0">
                <a:highlight>
                  <a:srgbClr val="FFFFFF"/>
                </a:highlight>
                <a:latin typeface="Candara" panose="020E0502030303020204" pitchFamily="34" charset="0"/>
                <a:ea typeface="Georgia"/>
                <a:cs typeface="Georgia"/>
                <a:sym typeface="Georgia"/>
              </a:rPr>
              <a:t>      </a:t>
            </a:r>
            <a:r>
              <a:rPr lang="cs" sz="2000" smtClean="0">
                <a:highlight>
                  <a:srgbClr val="FFFFFF"/>
                </a:highlight>
                <a:latin typeface="Candara" panose="020E0502030303020204" pitchFamily="34" charset="0"/>
                <a:ea typeface="Georgia"/>
                <a:cs typeface="Georgia"/>
                <a:sym typeface="Georgia"/>
              </a:rPr>
              <a:t>Lessons </a:t>
            </a:r>
            <a:r>
              <a:rPr lang="cs" sz="2000" dirty="0">
                <a:highlight>
                  <a:srgbClr val="FFFFFF"/>
                </a:highlight>
                <a:latin typeface="Candara" panose="020E0502030303020204" pitchFamily="34" charset="0"/>
                <a:ea typeface="Georgia"/>
                <a:cs typeface="Georgia"/>
                <a:sym typeface="Georgia"/>
              </a:rPr>
              <a:t>to capture advanced learners' imaginations, inspiring them to step out of their comfort zones to investigate, research, create, develop and produce assignments that are evidence of their best work are imperative. Here are some engaging lessons for the advanced learner.</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3"/>
              </a:rPr>
              <a:t>Shakespeare for Gifted Students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4"/>
              </a:rPr>
              <a:t>Unsolved Mysteries Lesson Plans for Gifted Students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5"/>
              </a:rPr>
              <a:t>Language Arts Projects for Gifted Students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6"/>
              </a:rPr>
              <a:t>Tapping into the Artistic Talents of Gifted Students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7"/>
              </a:rPr>
              <a:t>Math for Gifted First Graders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8"/>
              </a:rPr>
              <a:t>Elapsed Time Lessons for Gifted Third Graders</a:t>
            </a:r>
          </a:p>
          <a:p>
            <a:pPr>
              <a:buNone/>
            </a:pPr>
            <a:endParaRPr sz="2000" dirty="0">
              <a:latin typeface="Candara" panose="020E0502030303020204" pitchFamily="34" charset="0"/>
              <a:ea typeface="Georgia"/>
              <a:cs typeface="Georgia"/>
              <a:sym typeface="Georgia"/>
            </a:endParaRPr>
          </a:p>
        </p:txBody>
      </p:sp>
      <p:pic>
        <p:nvPicPr>
          <p:cNvPr id="3076" name="Picture 4" descr="Afbeeldingsresultaat voor tips"/>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5887550" y="3581664"/>
            <a:ext cx="2574732" cy="260686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69886643"/>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prstGeom prst="rect">
            <a:avLst/>
          </a:prstGeom>
        </p:spPr>
        <p:txBody>
          <a:bodyPr vert="horz" lIns="121900" tIns="121900" rIns="121900" bIns="121900" rtlCol="0" anchor="b" anchorCtr="0">
            <a:noAutofit/>
          </a:bodyPr>
          <a:lstStyle/>
          <a:p>
            <a:pPr>
              <a:lnSpc>
                <a:spcPct val="245454"/>
              </a:lnSpc>
              <a:buClr>
                <a:schemeClr val="dk1"/>
              </a:buClr>
              <a:buSzPct val="73333"/>
            </a:pPr>
            <a:r>
              <a:rPr lang="cs" sz="2800" b="1" dirty="0">
                <a:solidFill>
                  <a:schemeClr val="dk1"/>
                </a:solidFill>
                <a:highlight>
                  <a:srgbClr val="FFFFFF"/>
                </a:highlight>
                <a:latin typeface="Candara" panose="020E0502030303020204" pitchFamily="34" charset="0"/>
                <a:ea typeface="Georgia"/>
                <a:cs typeface="Georgia"/>
                <a:sym typeface="Georgia"/>
              </a:rPr>
              <a:t>Issues and Problems</a:t>
            </a:r>
          </a:p>
        </p:txBody>
      </p:sp>
      <p:sp>
        <p:nvSpPr>
          <p:cNvPr id="111" name="Shape 111"/>
          <p:cNvSpPr txBox="1">
            <a:spLocks noGrp="1"/>
          </p:cNvSpPr>
          <p:nvPr>
            <p:ph type="body" idx="1"/>
          </p:nvPr>
        </p:nvSpPr>
        <p:spPr>
          <a:prstGeom prst="rect">
            <a:avLst/>
          </a:prstGeom>
        </p:spPr>
        <p:txBody>
          <a:bodyPr vert="horz" lIns="121900" tIns="121900" rIns="121900" bIns="121900" rtlCol="0" anchor="t" anchorCtr="0">
            <a:noAutofit/>
          </a:bodyPr>
          <a:lstStyle/>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3"/>
              </a:rPr>
              <a:t>Social Factors that Cause Gifted Students to Fall Behind</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4"/>
              </a:rPr>
              <a:t>Classroom Behavior Management for Gifted and Talented Programs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5"/>
              </a:rPr>
              <a:t>Social and Emotional Health of Gifted Students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6"/>
              </a:rPr>
              <a:t>Working with Gifted Student with Disabilities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7"/>
              </a:rPr>
              <a:t>Unusual Behaviors of Gifted Students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8"/>
              </a:rPr>
              <a:t>List of Social Issues that Gifted Students Face in School</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9"/>
              </a:rPr>
              <a:t>Addressing the Emotional Needs of Gifted Children</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10"/>
              </a:rPr>
              <a:t>Recess - An Important Aspect of Growth for Gifted Students</a:t>
            </a:r>
          </a:p>
          <a:p>
            <a:pPr>
              <a:buNone/>
            </a:pPr>
            <a:endParaRPr sz="2000" dirty="0">
              <a:latin typeface="Candara" panose="020E0502030303020204" pitchFamily="34" charset="0"/>
              <a:ea typeface="Georgia"/>
              <a:cs typeface="Georgia"/>
              <a:sym typeface="Georgia"/>
            </a:endParaRPr>
          </a:p>
        </p:txBody>
      </p:sp>
      <p:pic>
        <p:nvPicPr>
          <p:cNvPr id="7170" name="Picture 2" descr="Afbeeldingsresultaat voor issues and problems"/>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6529897" y="2939143"/>
            <a:ext cx="2156903" cy="287587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56156704"/>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457001"/>
            <a:ext cx="8229600" cy="1143200"/>
          </a:xfrm>
          <a:prstGeom prst="rect">
            <a:avLst/>
          </a:prstGeom>
        </p:spPr>
        <p:txBody>
          <a:bodyPr vert="horz" lIns="121900" tIns="121900" rIns="121900" bIns="121900" rtlCol="0" anchor="b" anchorCtr="0">
            <a:noAutofit/>
          </a:bodyPr>
          <a:lstStyle/>
          <a:p>
            <a:pPr algn="l">
              <a:lnSpc>
                <a:spcPct val="245454"/>
              </a:lnSpc>
              <a:buClr>
                <a:schemeClr val="dk1"/>
              </a:buClr>
              <a:buSzPct val="73333"/>
            </a:pPr>
            <a:r>
              <a:rPr lang="cs" sz="2800" b="1" dirty="0">
                <a:solidFill>
                  <a:schemeClr val="dk1"/>
                </a:solidFill>
                <a:highlight>
                  <a:srgbClr val="FFFFFF"/>
                </a:highlight>
                <a:latin typeface="Candara" panose="020E0502030303020204" pitchFamily="34" charset="0"/>
                <a:ea typeface="Georgia"/>
                <a:cs typeface="Georgia"/>
                <a:sym typeface="Georgia"/>
              </a:rPr>
              <a:t>Assessing Advanced Learners</a:t>
            </a:r>
          </a:p>
        </p:txBody>
      </p:sp>
      <p:sp>
        <p:nvSpPr>
          <p:cNvPr id="117" name="Shape 117"/>
          <p:cNvSpPr txBox="1">
            <a:spLocks noGrp="1"/>
          </p:cNvSpPr>
          <p:nvPr>
            <p:ph type="body" idx="1"/>
          </p:nvPr>
        </p:nvSpPr>
        <p:spPr>
          <a:prstGeom prst="rect">
            <a:avLst/>
          </a:prstGeom>
        </p:spPr>
        <p:txBody>
          <a:bodyPr vert="horz" lIns="121900" tIns="121900" rIns="121900" bIns="121900" rtlCol="0" anchor="t" anchorCtr="0">
            <a:noAutofit/>
          </a:bodyPr>
          <a:lstStyle/>
          <a:p>
            <a:pPr marL="0" indent="0">
              <a:lnSpc>
                <a:spcPct val="150000"/>
              </a:lnSpc>
              <a:spcAft>
                <a:spcPts val="933"/>
              </a:spcAft>
              <a:buNone/>
            </a:pPr>
            <a:r>
              <a:rPr lang="cs" sz="2000" dirty="0">
                <a:highlight>
                  <a:srgbClr val="FFFFFF"/>
                </a:highlight>
                <a:latin typeface="Candara" panose="020E0502030303020204" pitchFamily="34" charset="0"/>
                <a:ea typeface="Georgia"/>
                <a:cs typeface="Georgia"/>
                <a:sym typeface="Georgia"/>
              </a:rPr>
              <a:t>Assessing a student with exceptional talents can sometimes be difficult, </a:t>
            </a:r>
            <a:br>
              <a:rPr lang="cs" sz="2000" dirty="0">
                <a:highlight>
                  <a:srgbClr val="FFFFFF"/>
                </a:highlight>
                <a:latin typeface="Candara" panose="020E0502030303020204" pitchFamily="34" charset="0"/>
                <a:ea typeface="Georgia"/>
                <a:cs typeface="Georgia"/>
                <a:sym typeface="Georgia"/>
              </a:rPr>
            </a:br>
            <a:r>
              <a:rPr lang="cs" sz="2000" dirty="0">
                <a:highlight>
                  <a:srgbClr val="FFFFFF"/>
                </a:highlight>
                <a:latin typeface="Candara" panose="020E0502030303020204" pitchFamily="34" charset="0"/>
                <a:ea typeface="Georgia"/>
                <a:cs typeface="Georgia"/>
                <a:sym typeface="Georgia"/>
              </a:rPr>
              <a:t>simply because they score off the rubric. </a:t>
            </a:r>
            <a:br>
              <a:rPr lang="cs" sz="2000" dirty="0">
                <a:highlight>
                  <a:srgbClr val="FFFFFF"/>
                </a:highlight>
                <a:latin typeface="Candara" panose="020E0502030303020204" pitchFamily="34" charset="0"/>
                <a:ea typeface="Georgia"/>
                <a:cs typeface="Georgia"/>
                <a:sym typeface="Georgia"/>
              </a:rPr>
            </a:br>
            <a:r>
              <a:rPr lang="cs" sz="2000" dirty="0">
                <a:highlight>
                  <a:srgbClr val="FFFFFF"/>
                </a:highlight>
                <a:latin typeface="Candara" panose="020E0502030303020204" pitchFamily="34" charset="0"/>
                <a:ea typeface="Georgia"/>
                <a:cs typeface="Georgia"/>
                <a:sym typeface="Georgia"/>
              </a:rPr>
              <a:t/>
            </a:r>
            <a:br>
              <a:rPr lang="cs" sz="2000" dirty="0">
                <a:highlight>
                  <a:srgbClr val="FFFFFF"/>
                </a:highlight>
                <a:latin typeface="Candara" panose="020E0502030303020204" pitchFamily="34" charset="0"/>
                <a:ea typeface="Georgia"/>
                <a:cs typeface="Georgia"/>
                <a:sym typeface="Georgia"/>
              </a:rPr>
            </a:br>
            <a:r>
              <a:rPr lang="cs" sz="2000" dirty="0">
                <a:highlight>
                  <a:srgbClr val="FFFFFF"/>
                </a:highlight>
                <a:latin typeface="Candara" panose="020E0502030303020204" pitchFamily="34" charset="0"/>
                <a:ea typeface="Georgia"/>
                <a:cs typeface="Georgia"/>
                <a:sym typeface="Georgia"/>
              </a:rPr>
              <a:t>Developing various means of assessing, other than standardized testing, helps give both </a:t>
            </a:r>
            <a:br>
              <a:rPr lang="cs" sz="2000" dirty="0">
                <a:highlight>
                  <a:srgbClr val="FFFFFF"/>
                </a:highlight>
                <a:latin typeface="Candara" panose="020E0502030303020204" pitchFamily="34" charset="0"/>
                <a:ea typeface="Georgia"/>
                <a:cs typeface="Georgia"/>
                <a:sym typeface="Georgia"/>
              </a:rPr>
            </a:br>
            <a:r>
              <a:rPr lang="cs" sz="2000" dirty="0">
                <a:highlight>
                  <a:srgbClr val="FFFFFF"/>
                </a:highlight>
                <a:latin typeface="Candara" panose="020E0502030303020204" pitchFamily="34" charset="0"/>
                <a:ea typeface="Georgia"/>
                <a:cs typeface="Georgia"/>
                <a:sym typeface="Georgia"/>
              </a:rPr>
              <a:t>the student and the teacher a clear idea of progress gained.</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3"/>
              </a:rPr>
              <a:t>Assessing Gifted Students with Bloom's Taxonomy</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4"/>
              </a:rPr>
              <a:t>Using Portfolios for Gifted Children</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5"/>
              </a:rPr>
              <a:t>Measuring Gifted Students Academic Output</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6"/>
              </a:rPr>
              <a:t>Project Assessment Tool for Year-long Service Learning Projects</a:t>
            </a:r>
          </a:p>
          <a:p>
            <a:pPr marL="931310" indent="-304792">
              <a:lnSpc>
                <a:spcPct val="150000"/>
              </a:lnSpc>
              <a:buSzPct val="100000"/>
              <a:buFont typeface="Georgia"/>
            </a:pPr>
            <a:r>
              <a:rPr lang="cs" sz="2000" dirty="0">
                <a:solidFill>
                  <a:srgbClr val="014A7F"/>
                </a:solidFill>
                <a:highlight>
                  <a:srgbClr val="FFFFFF"/>
                </a:highlight>
                <a:latin typeface="Candara" panose="020E0502030303020204" pitchFamily="34" charset="0"/>
                <a:ea typeface="Georgia"/>
                <a:cs typeface="Georgia"/>
                <a:sym typeface="Georgia"/>
                <a:hlinkClick r:id="rId7"/>
              </a:rPr>
              <a:t>Self-Assessment with Interest Sheets for Gifted Students</a:t>
            </a:r>
          </a:p>
          <a:p>
            <a:pPr>
              <a:lnSpc>
                <a:spcPct val="245454"/>
              </a:lnSpc>
              <a:buClr>
                <a:schemeClr val="dk1"/>
              </a:buClr>
              <a:buNone/>
            </a:pPr>
            <a:endParaRPr sz="2000" b="1" dirty="0">
              <a:highlight>
                <a:srgbClr val="FFFFFF"/>
              </a:highlight>
              <a:latin typeface="Candara" panose="020E0502030303020204" pitchFamily="34" charset="0"/>
              <a:ea typeface="Georgia"/>
              <a:cs typeface="Georgia"/>
              <a:sym typeface="Georgia"/>
            </a:endParaRPr>
          </a:p>
        </p:txBody>
      </p:sp>
      <p:pic>
        <p:nvPicPr>
          <p:cNvPr id="8194" name="Picture 2" descr="Afbeeldingsresultaat voor assessi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6366102" y="-1"/>
            <a:ext cx="2777898" cy="241556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49420495"/>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prstGeom prst="rect">
            <a:avLst/>
          </a:prstGeom>
        </p:spPr>
        <p:txBody>
          <a:bodyPr vert="horz" lIns="121900" tIns="121900" rIns="121900" bIns="121900" rtlCol="0" anchor="b" anchorCtr="0">
            <a:noAutofit/>
          </a:bodyPr>
          <a:lstStyle/>
          <a:p>
            <a:endParaRPr b="1" dirty="0">
              <a:solidFill>
                <a:schemeClr val="accent2"/>
              </a:solidFill>
              <a:latin typeface="Candara" panose="020E0502030303020204" pitchFamily="34" charset="0"/>
            </a:endParaRPr>
          </a:p>
          <a:p>
            <a:endParaRPr b="1" dirty="0">
              <a:solidFill>
                <a:schemeClr val="accent2"/>
              </a:solidFill>
              <a:latin typeface="Candara" panose="020E0502030303020204" pitchFamily="34" charset="0"/>
            </a:endParaRPr>
          </a:p>
          <a:p>
            <a:pPr>
              <a:buClr>
                <a:schemeClr val="dk1"/>
              </a:buClr>
            </a:pPr>
            <a:endParaRPr b="1" dirty="0">
              <a:solidFill>
                <a:schemeClr val="accent2"/>
              </a:solidFill>
              <a:highlight>
                <a:srgbClr val="FFFFFF"/>
              </a:highlight>
              <a:latin typeface="Candara" panose="020E0502030303020204" pitchFamily="34" charset="0"/>
            </a:endParaRPr>
          </a:p>
          <a:p>
            <a:r>
              <a:rPr lang="cs" sz="4000" b="1" dirty="0">
                <a:solidFill>
                  <a:schemeClr val="accent2"/>
                </a:solidFill>
                <a:latin typeface="Candara" panose="020E0502030303020204" pitchFamily="34" charset="0"/>
              </a:rPr>
              <a:t>What makes a child gifted and talented?</a:t>
            </a:r>
          </a:p>
        </p:txBody>
      </p:sp>
      <p:sp>
        <p:nvSpPr>
          <p:cNvPr id="57" name="Shape 57"/>
          <p:cNvSpPr txBox="1">
            <a:spLocks noGrp="1"/>
          </p:cNvSpPr>
          <p:nvPr>
            <p:ph type="body" idx="1"/>
          </p:nvPr>
        </p:nvSpPr>
        <p:spPr>
          <a:xfrm>
            <a:off x="457200" y="1600203"/>
            <a:ext cx="8229600" cy="3701005"/>
          </a:xfrm>
          <a:prstGeom prst="rect">
            <a:avLst/>
          </a:prstGeom>
        </p:spPr>
        <p:txBody>
          <a:bodyPr vert="horz" lIns="121900" tIns="121900" rIns="121900" bIns="121900" rtlCol="0" anchor="t" anchorCtr="0">
            <a:noAutofit/>
          </a:bodyPr>
          <a:lstStyle/>
          <a:p>
            <a:pPr>
              <a:lnSpc>
                <a:spcPct val="150000"/>
              </a:lnSpc>
              <a:buNone/>
            </a:pPr>
            <a:r>
              <a:rPr lang="cs" sz="2000" b="1" dirty="0">
                <a:latin typeface="Candara" panose="020E0502030303020204" pitchFamily="34" charset="0"/>
                <a:ea typeface="Georgia"/>
                <a:cs typeface="Georgia"/>
                <a:sym typeface="Georgia"/>
              </a:rPr>
              <a:t>Giftedness </a:t>
            </a:r>
            <a:r>
              <a:rPr lang="cs" sz="2000" dirty="0">
                <a:latin typeface="Candara" panose="020E0502030303020204" pitchFamily="34" charset="0"/>
                <a:ea typeface="Georgia"/>
                <a:cs typeface="Georgia"/>
                <a:sym typeface="Georgia"/>
              </a:rPr>
              <a:t>is due to a combination of factors including </a:t>
            </a:r>
            <a:r>
              <a:rPr lang="cs" sz="2000" u="sng" dirty="0">
                <a:latin typeface="Candara" panose="020E0502030303020204" pitchFamily="34" charset="0"/>
                <a:ea typeface="Georgia"/>
                <a:cs typeface="Georgia"/>
                <a:sym typeface="Georgia"/>
              </a:rPr>
              <a:t>what the child inherits genetically, the development of the child before birth, and the nurturing of the child</a:t>
            </a:r>
            <a:r>
              <a:rPr lang="cs" sz="2000" dirty="0">
                <a:latin typeface="Candara" panose="020E0502030303020204" pitchFamily="34" charset="0"/>
                <a:ea typeface="Georgia"/>
                <a:cs typeface="Georgia"/>
                <a:sym typeface="Georgia"/>
              </a:rPr>
              <a:t>.</a:t>
            </a:r>
          </a:p>
          <a:p>
            <a:pPr>
              <a:lnSpc>
                <a:spcPct val="150000"/>
              </a:lnSpc>
              <a:buNone/>
            </a:pPr>
            <a:r>
              <a:rPr lang="cs" sz="2000" dirty="0" smtClean="0">
                <a:latin typeface="Candara" panose="020E0502030303020204" pitchFamily="34" charset="0"/>
                <a:ea typeface="Georgia"/>
                <a:cs typeface="Georgia"/>
                <a:sym typeface="Georgia"/>
              </a:rPr>
              <a:t>It </a:t>
            </a:r>
            <a:r>
              <a:rPr lang="cs" sz="2000" dirty="0">
                <a:latin typeface="Candara" panose="020E0502030303020204" pitchFamily="34" charset="0"/>
                <a:ea typeface="Georgia"/>
                <a:cs typeface="Georgia"/>
                <a:sym typeface="Georgia"/>
              </a:rPr>
              <a:t>is generally accepted that </a:t>
            </a:r>
            <a:r>
              <a:rPr lang="cs" sz="2000" u="sng" dirty="0">
                <a:latin typeface="Candara" panose="020E0502030303020204" pitchFamily="34" charset="0"/>
                <a:ea typeface="Georgia"/>
                <a:cs typeface="Georgia"/>
                <a:sym typeface="Georgia"/>
              </a:rPr>
              <a:t>a gifted child would have the potential to perform at a level that is significantly beyond that of the majority of other children of the same age</a:t>
            </a:r>
            <a:r>
              <a:rPr lang="cs" sz="2000" dirty="0">
                <a:latin typeface="Candara" panose="020E0502030303020204" pitchFamily="34" charset="0"/>
                <a:ea typeface="Georgia"/>
                <a:cs typeface="Georgia"/>
                <a:sym typeface="Georgia"/>
              </a:rPr>
              <a:t>, in one or more skill areas such as language, problem solving, physical or interpersonal skills.</a:t>
            </a:r>
          </a:p>
          <a:p>
            <a:pPr>
              <a:lnSpc>
                <a:spcPct val="150000"/>
              </a:lnSpc>
              <a:buNone/>
            </a:pPr>
            <a:r>
              <a:rPr lang="cs" sz="2000" dirty="0" smtClean="0">
                <a:latin typeface="Candara" panose="020E0502030303020204" pitchFamily="34" charset="0"/>
                <a:ea typeface="Georgia"/>
                <a:cs typeface="Georgia"/>
                <a:sym typeface="Georgia"/>
              </a:rPr>
              <a:t>A </a:t>
            </a:r>
            <a:r>
              <a:rPr lang="cs" sz="2000" dirty="0">
                <a:latin typeface="Candara" panose="020E0502030303020204" pitchFamily="34" charset="0"/>
                <a:ea typeface="Georgia"/>
                <a:cs typeface="Georgia"/>
                <a:sym typeface="Georgia"/>
              </a:rPr>
              <a:t>gifted child may have the potential to become, for example, a great artist, thinker or athlete.</a:t>
            </a:r>
          </a:p>
          <a:p>
            <a:pPr>
              <a:lnSpc>
                <a:spcPct val="150000"/>
              </a:lnSpc>
              <a:buClr>
                <a:schemeClr val="dk1"/>
              </a:buClr>
              <a:buSzPct val="78571"/>
              <a:buNone/>
            </a:pPr>
            <a:r>
              <a:rPr lang="cs" sz="2000" dirty="0">
                <a:latin typeface="Candara" panose="020E0502030303020204" pitchFamily="34" charset="0"/>
                <a:ea typeface="Georgia"/>
                <a:cs typeface="Georgia"/>
                <a:sym typeface="Georgia"/>
              </a:rPr>
              <a:t>A gifted and talented child </a:t>
            </a:r>
            <a:r>
              <a:rPr lang="cs" sz="2000" u="sng" dirty="0">
                <a:latin typeface="Candara" panose="020E0502030303020204" pitchFamily="34" charset="0"/>
                <a:ea typeface="Georgia"/>
                <a:cs typeface="Georgia"/>
                <a:sym typeface="Georgia"/>
              </a:rPr>
              <a:t>not only has this potential, but is developing the skills to perform at this advanced level.</a:t>
            </a:r>
          </a:p>
          <a:p>
            <a:pPr>
              <a:buNone/>
            </a:pPr>
            <a:endParaRPr sz="2000" dirty="0">
              <a:latin typeface="Candara" panose="020E0502030303020204" pitchFamily="34" charset="0"/>
              <a:ea typeface="Georgia"/>
              <a:cs typeface="Georgia"/>
              <a:sym typeface="Georgia"/>
            </a:endParaRPr>
          </a:p>
        </p:txBody>
      </p:sp>
    </p:spTree>
    <p:extLst>
      <p:ext uri="{BB962C8B-B14F-4D97-AF65-F5344CB8AC3E}">
        <p14:creationId xmlns="" xmlns:p14="http://schemas.microsoft.com/office/powerpoint/2010/main" val="1313339557"/>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prstGeom prst="rect">
            <a:avLst/>
          </a:prstGeom>
        </p:spPr>
        <p:txBody>
          <a:bodyPr vert="horz" lIns="121900" tIns="121900" rIns="121900" bIns="121900" rtlCol="0" anchor="b" anchorCtr="0">
            <a:noAutofit/>
          </a:bodyPr>
          <a:lstStyle/>
          <a:p>
            <a:r>
              <a:rPr lang="cs" b="1" dirty="0">
                <a:solidFill>
                  <a:schemeClr val="accent2"/>
                </a:solidFill>
                <a:latin typeface="Candara" panose="020E0502030303020204" pitchFamily="34" charset="0"/>
              </a:rPr>
              <a:t>Intelligence and skills</a:t>
            </a:r>
          </a:p>
        </p:txBody>
      </p:sp>
      <p:sp>
        <p:nvSpPr>
          <p:cNvPr id="63" name="Shape 63"/>
          <p:cNvSpPr txBox="1">
            <a:spLocks noGrp="1"/>
          </p:cNvSpPr>
          <p:nvPr>
            <p:ph type="body" idx="1"/>
          </p:nvPr>
        </p:nvSpPr>
        <p:spPr>
          <a:xfrm>
            <a:off x="457200" y="1340769"/>
            <a:ext cx="8229600" cy="4824536"/>
          </a:xfrm>
          <a:prstGeom prst="rect">
            <a:avLst/>
          </a:prstGeom>
        </p:spPr>
        <p:txBody>
          <a:bodyPr vert="horz" lIns="121900" tIns="121900" rIns="121900" bIns="121900" rtlCol="0" anchor="t" anchorCtr="0">
            <a:noAutofit/>
          </a:bodyPr>
          <a:lstStyle/>
          <a:p>
            <a:pPr>
              <a:lnSpc>
                <a:spcPct val="150000"/>
              </a:lnSpc>
              <a:buNone/>
            </a:pPr>
            <a:r>
              <a:rPr lang="cs" sz="2200" dirty="0">
                <a:latin typeface="Candara" panose="020E0502030303020204" pitchFamily="34" charset="0"/>
                <a:ea typeface="Georgia"/>
                <a:cs typeface="Georgia"/>
                <a:sym typeface="Georgia"/>
              </a:rPr>
              <a:t>A child may be gifted and talented in one of these areas, or in many areas.</a:t>
            </a:r>
          </a:p>
          <a:p>
            <a:pPr marL="609585" indent="-304792">
              <a:lnSpc>
                <a:spcPct val="150000"/>
              </a:lnSpc>
              <a:buSzPct val="100000"/>
              <a:buNone/>
            </a:pPr>
            <a:r>
              <a:rPr lang="en-US" sz="2200" b="1" dirty="0" smtClean="0">
                <a:latin typeface="Candara" panose="020E0502030303020204" pitchFamily="34" charset="0"/>
                <a:ea typeface="Georgia"/>
                <a:cs typeface="Georgia"/>
                <a:sym typeface="Georgia"/>
              </a:rPr>
              <a:t>     </a:t>
            </a:r>
            <a:r>
              <a:rPr lang="cs" sz="2200" b="1" dirty="0" smtClean="0">
                <a:latin typeface="Candara" panose="020E0502030303020204" pitchFamily="34" charset="0"/>
                <a:ea typeface="Georgia"/>
                <a:cs typeface="Georgia"/>
                <a:sym typeface="Georgia"/>
              </a:rPr>
              <a:t>Logical </a:t>
            </a:r>
            <a:r>
              <a:rPr lang="cs" sz="2200" b="1" dirty="0">
                <a:latin typeface="Candara" panose="020E0502030303020204" pitchFamily="34" charset="0"/>
                <a:ea typeface="Georgia"/>
                <a:cs typeface="Georgia"/>
                <a:sym typeface="Georgia"/>
              </a:rPr>
              <a:t>and mathematical </a:t>
            </a:r>
            <a:r>
              <a:rPr lang="cs" sz="2200" dirty="0">
                <a:latin typeface="Candara" panose="020E0502030303020204" pitchFamily="34" charset="0"/>
                <a:ea typeface="Georgia"/>
                <a:cs typeface="Georgia"/>
                <a:sym typeface="Georgia"/>
              </a:rPr>
              <a:t>(eg. number, classification and problem solving ability)</a:t>
            </a:r>
          </a:p>
          <a:p>
            <a:pPr marL="609585" indent="-304792">
              <a:lnSpc>
                <a:spcPct val="150000"/>
              </a:lnSpc>
              <a:buSzPct val="100000"/>
              <a:buFont typeface="Georgia"/>
            </a:pPr>
            <a:r>
              <a:rPr lang="cs" sz="2200" b="1" dirty="0">
                <a:latin typeface="Candara" panose="020E0502030303020204" pitchFamily="34" charset="0"/>
                <a:ea typeface="Georgia"/>
                <a:cs typeface="Georgia"/>
                <a:sym typeface="Georgia"/>
              </a:rPr>
              <a:t>Verbal/language</a:t>
            </a:r>
            <a:r>
              <a:rPr lang="cs" sz="2200" dirty="0">
                <a:latin typeface="Candara" panose="020E0502030303020204" pitchFamily="34" charset="0"/>
                <a:ea typeface="Georgia"/>
                <a:cs typeface="Georgia"/>
                <a:sym typeface="Georgia"/>
              </a:rPr>
              <a:t> (eg. reading, writing and speaking ability)</a:t>
            </a:r>
          </a:p>
          <a:p>
            <a:pPr marL="609585" indent="-304792">
              <a:lnSpc>
                <a:spcPct val="150000"/>
              </a:lnSpc>
              <a:buSzPct val="100000"/>
              <a:buFont typeface="Georgia"/>
            </a:pPr>
            <a:r>
              <a:rPr lang="cs" sz="2200" b="1" dirty="0">
                <a:latin typeface="Candara" panose="020E0502030303020204" pitchFamily="34" charset="0"/>
                <a:ea typeface="Georgia"/>
                <a:cs typeface="Georgia"/>
                <a:sym typeface="Georgia"/>
              </a:rPr>
              <a:t>Visual and performing arts</a:t>
            </a:r>
            <a:r>
              <a:rPr lang="cs" sz="2200" dirty="0">
                <a:latin typeface="Candara" panose="020E0502030303020204" pitchFamily="34" charset="0"/>
                <a:ea typeface="Georgia"/>
                <a:cs typeface="Georgia"/>
                <a:sym typeface="Georgia"/>
              </a:rPr>
              <a:t> (eg. drawing, painting, musical ability)</a:t>
            </a:r>
          </a:p>
          <a:p>
            <a:pPr marL="609585" indent="-304792">
              <a:lnSpc>
                <a:spcPct val="150000"/>
              </a:lnSpc>
              <a:buSzPct val="100000"/>
              <a:buFont typeface="Georgia"/>
            </a:pPr>
            <a:r>
              <a:rPr lang="cs" sz="2200" b="1" dirty="0">
                <a:latin typeface="Candara" panose="020E0502030303020204" pitchFamily="34" charset="0"/>
                <a:ea typeface="Georgia"/>
                <a:cs typeface="Georgia"/>
                <a:sym typeface="Georgia"/>
              </a:rPr>
              <a:t>Body/movement/psychomotor ability</a:t>
            </a:r>
            <a:r>
              <a:rPr lang="cs" sz="2200" dirty="0">
                <a:latin typeface="Candara" panose="020E0502030303020204" pitchFamily="34" charset="0"/>
                <a:ea typeface="Georgia"/>
                <a:cs typeface="Georgia"/>
                <a:sym typeface="Georgia"/>
              </a:rPr>
              <a:t> (eg. dance, athletic </a:t>
            </a:r>
            <a:r>
              <a:rPr lang="cs" sz="2200" dirty="0" smtClean="0">
                <a:latin typeface="Candara" panose="020E0502030303020204" pitchFamily="34" charset="0"/>
                <a:ea typeface="Georgia"/>
                <a:cs typeface="Georgia"/>
                <a:sym typeface="Georgia"/>
              </a:rPr>
              <a:t>ability)</a:t>
            </a:r>
            <a:r>
              <a:rPr lang="cs" sz="2200" b="1" dirty="0" smtClean="0">
                <a:latin typeface="Candara" panose="020E0502030303020204" pitchFamily="34" charset="0"/>
                <a:ea typeface="Georgia"/>
                <a:cs typeface="Georgia"/>
                <a:sym typeface="Georgia"/>
              </a:rPr>
              <a:t>Interpersonal </a:t>
            </a:r>
            <a:r>
              <a:rPr lang="cs" sz="2200" dirty="0">
                <a:latin typeface="Candara" panose="020E0502030303020204" pitchFamily="34" charset="0"/>
                <a:ea typeface="Georgia"/>
                <a:cs typeface="Georgia"/>
                <a:sym typeface="Georgia"/>
              </a:rPr>
              <a:t>(eg. communication, leadership ability)</a:t>
            </a:r>
          </a:p>
          <a:p>
            <a:pPr marL="609585" indent="-304792">
              <a:lnSpc>
                <a:spcPct val="150000"/>
              </a:lnSpc>
              <a:buSzPct val="100000"/>
              <a:buFont typeface="Georgia"/>
            </a:pPr>
            <a:r>
              <a:rPr lang="cs" sz="2200" b="1" dirty="0">
                <a:latin typeface="Candara" panose="020E0502030303020204" pitchFamily="34" charset="0"/>
                <a:ea typeface="Georgia"/>
                <a:cs typeface="Georgia"/>
                <a:sym typeface="Georgia"/>
              </a:rPr>
              <a:t>Intrapersonal </a:t>
            </a:r>
            <a:r>
              <a:rPr lang="cs" sz="2200" dirty="0">
                <a:latin typeface="Candara" panose="020E0502030303020204" pitchFamily="34" charset="0"/>
                <a:ea typeface="Georgia"/>
                <a:cs typeface="Georgia"/>
                <a:sym typeface="Georgia"/>
              </a:rPr>
              <a:t>(eg. reflective, self sufficient ability)</a:t>
            </a:r>
          </a:p>
          <a:p>
            <a:pPr>
              <a:lnSpc>
                <a:spcPct val="150000"/>
              </a:lnSpc>
              <a:buClr>
                <a:schemeClr val="dk1"/>
              </a:buClr>
              <a:buNone/>
            </a:pPr>
            <a:endParaRPr sz="2200" dirty="0">
              <a:latin typeface="Candara" panose="020E0502030303020204" pitchFamily="34" charset="0"/>
              <a:ea typeface="Georgia"/>
              <a:cs typeface="Georgia"/>
              <a:sym typeface="Georgia"/>
            </a:endParaRPr>
          </a:p>
          <a:p>
            <a:pPr>
              <a:buNone/>
            </a:pPr>
            <a:endParaRPr sz="2200" dirty="0">
              <a:latin typeface="Candara" panose="020E0502030303020204" pitchFamily="34" charset="0"/>
              <a:ea typeface="Georgia"/>
              <a:cs typeface="Georgia"/>
              <a:sym typeface="Georgia"/>
            </a:endParaRPr>
          </a:p>
        </p:txBody>
      </p:sp>
    </p:spTree>
    <p:extLst>
      <p:ext uri="{BB962C8B-B14F-4D97-AF65-F5344CB8AC3E}">
        <p14:creationId xmlns="" xmlns:p14="http://schemas.microsoft.com/office/powerpoint/2010/main" val="3593449223"/>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0"/>
            <a:ext cx="8229600" cy="1143200"/>
          </a:xfrm>
          <a:prstGeom prst="rect">
            <a:avLst/>
          </a:prstGeom>
        </p:spPr>
        <p:txBody>
          <a:bodyPr vert="horz" lIns="121900" tIns="121900" rIns="121900" bIns="121900" rtlCol="0" anchor="b" anchorCtr="0">
            <a:noAutofit/>
          </a:bodyPr>
          <a:lstStyle/>
          <a:p>
            <a:r>
              <a:rPr lang="cs" sz="4000" b="1" dirty="0">
                <a:solidFill>
                  <a:schemeClr val="accent2"/>
                </a:solidFill>
                <a:latin typeface="Candara" panose="020E0502030303020204" pitchFamily="34" charset="0"/>
              </a:rPr>
              <a:t>Multiple intellingences</a:t>
            </a:r>
          </a:p>
        </p:txBody>
      </p:sp>
      <p:sp>
        <p:nvSpPr>
          <p:cNvPr id="69" name="Shape 69"/>
          <p:cNvSpPr txBox="1">
            <a:spLocks noGrp="1"/>
          </p:cNvSpPr>
          <p:nvPr>
            <p:ph type="body" idx="1"/>
          </p:nvPr>
        </p:nvSpPr>
        <p:spPr>
          <a:xfrm>
            <a:off x="457200" y="980729"/>
            <a:ext cx="8229600" cy="5252308"/>
          </a:xfrm>
          <a:prstGeom prst="rect">
            <a:avLst/>
          </a:prstGeom>
        </p:spPr>
        <p:txBody>
          <a:bodyPr vert="horz" lIns="121900" tIns="121900" rIns="121900" bIns="121900" rtlCol="0" anchor="t" anchorCtr="0">
            <a:noAutofit/>
          </a:bodyPr>
          <a:lstStyle/>
          <a:p>
            <a:pPr>
              <a:lnSpc>
                <a:spcPct val="150000"/>
              </a:lnSpc>
              <a:spcAft>
                <a:spcPts val="933"/>
              </a:spcAft>
              <a:buNone/>
            </a:pPr>
            <a:r>
              <a:rPr lang="cs" sz="1800" dirty="0">
                <a:latin typeface="Candara" panose="020E0502030303020204" pitchFamily="34" charset="0"/>
                <a:ea typeface="Georgia"/>
                <a:cs typeface="Georgia"/>
                <a:sym typeface="Georgia"/>
              </a:rPr>
              <a:t>Theory proposed by </a:t>
            </a:r>
            <a:r>
              <a:rPr lang="cs" sz="1800" b="1" dirty="0">
                <a:latin typeface="Candara" panose="020E0502030303020204" pitchFamily="34" charset="0"/>
                <a:ea typeface="Georgia"/>
                <a:cs typeface="Georgia"/>
                <a:sym typeface="Georgia"/>
              </a:rPr>
              <a:t>Howard Gardner </a:t>
            </a:r>
            <a:r>
              <a:rPr lang="cs" sz="1800" dirty="0">
                <a:latin typeface="Candara" panose="020E0502030303020204" pitchFamily="34" charset="0"/>
                <a:ea typeface="Georgia"/>
                <a:cs typeface="Georgia"/>
                <a:sym typeface="Georgia"/>
              </a:rPr>
              <a:t>in the early 1980s. He believed that the way intelligence was measured before the 1980s often left some extremely talented and gifted children behind. </a:t>
            </a:r>
            <a:br>
              <a:rPr lang="cs" sz="1800" dirty="0">
                <a:latin typeface="Candara" panose="020E0502030303020204" pitchFamily="34" charset="0"/>
                <a:ea typeface="Georgia"/>
                <a:cs typeface="Georgia"/>
                <a:sym typeface="Georgia"/>
              </a:rPr>
            </a:br>
            <a:r>
              <a:rPr lang="cs" sz="1800" dirty="0">
                <a:latin typeface="Candara" panose="020E0502030303020204" pitchFamily="34" charset="0"/>
                <a:ea typeface="Georgia"/>
                <a:cs typeface="Georgia"/>
                <a:sym typeface="Georgia"/>
              </a:rPr>
              <a:t>For example, a student could be musically gifted and play perfect violin solos in second grade, but be unable to memorize their multiplication tables. </a:t>
            </a:r>
          </a:p>
          <a:p>
            <a:pPr>
              <a:lnSpc>
                <a:spcPct val="150000"/>
              </a:lnSpc>
              <a:spcAft>
                <a:spcPts val="933"/>
              </a:spcAft>
              <a:buClr>
                <a:schemeClr val="dk1"/>
              </a:buClr>
              <a:buSzPct val="78571"/>
              <a:buNone/>
            </a:pPr>
            <a:r>
              <a:rPr lang="cs" sz="1800" dirty="0">
                <a:latin typeface="Candara" panose="020E0502030303020204" pitchFamily="34" charset="0"/>
                <a:ea typeface="Georgia"/>
                <a:cs typeface="Georgia"/>
                <a:sym typeface="Georgia"/>
              </a:rPr>
              <a:t>Your gifted students could excel in one or more of the following intelligences:</a:t>
            </a:r>
          </a:p>
          <a:p>
            <a:pPr marL="846646" indent="-304792">
              <a:lnSpc>
                <a:spcPct val="100000"/>
              </a:lnSpc>
              <a:buSzPct val="100000"/>
              <a:buFont typeface="Georgia"/>
            </a:pPr>
            <a:r>
              <a:rPr lang="cs" sz="2400" b="1" dirty="0">
                <a:latin typeface="Candara" panose="020E0502030303020204" pitchFamily="34" charset="0"/>
                <a:ea typeface="Georgia"/>
                <a:cs typeface="Georgia"/>
                <a:sym typeface="Georgia"/>
              </a:rPr>
              <a:t>kinesthetic</a:t>
            </a:r>
          </a:p>
          <a:p>
            <a:pPr marL="846646" indent="-304792">
              <a:lnSpc>
                <a:spcPct val="100000"/>
              </a:lnSpc>
              <a:buSzPct val="100000"/>
              <a:buFont typeface="Georgia"/>
            </a:pPr>
            <a:r>
              <a:rPr lang="cs" sz="2400" b="1" dirty="0">
                <a:latin typeface="Candara" panose="020E0502030303020204" pitchFamily="34" charset="0"/>
                <a:ea typeface="Georgia"/>
                <a:cs typeface="Georgia"/>
                <a:sym typeface="Georgia"/>
              </a:rPr>
              <a:t>interpersonal</a:t>
            </a:r>
          </a:p>
          <a:p>
            <a:pPr marL="846646" indent="-304792">
              <a:lnSpc>
                <a:spcPct val="100000"/>
              </a:lnSpc>
              <a:buSzPct val="100000"/>
              <a:buFont typeface="Georgia"/>
            </a:pPr>
            <a:r>
              <a:rPr lang="cs" sz="2400" b="1" dirty="0">
                <a:latin typeface="Candara" panose="020E0502030303020204" pitchFamily="34" charset="0"/>
                <a:ea typeface="Georgia"/>
                <a:cs typeface="Georgia"/>
                <a:sym typeface="Georgia"/>
              </a:rPr>
              <a:t>verbal</a:t>
            </a:r>
          </a:p>
          <a:p>
            <a:pPr marL="846646" indent="-304792">
              <a:lnSpc>
                <a:spcPct val="100000"/>
              </a:lnSpc>
              <a:buSzPct val="100000"/>
              <a:buFont typeface="Georgia"/>
            </a:pPr>
            <a:r>
              <a:rPr lang="cs" sz="2400" b="1" dirty="0">
                <a:latin typeface="Candara" panose="020E0502030303020204" pitchFamily="34" charset="0"/>
                <a:ea typeface="Georgia"/>
                <a:cs typeface="Georgia"/>
                <a:sym typeface="Georgia"/>
              </a:rPr>
              <a:t>logical</a:t>
            </a:r>
          </a:p>
          <a:p>
            <a:pPr marL="846646" indent="-304792">
              <a:lnSpc>
                <a:spcPct val="100000"/>
              </a:lnSpc>
              <a:buSzPct val="100000"/>
              <a:buFont typeface="Georgia"/>
            </a:pPr>
            <a:r>
              <a:rPr lang="cs" sz="2400" b="1" dirty="0">
                <a:latin typeface="Candara" panose="020E0502030303020204" pitchFamily="34" charset="0"/>
                <a:ea typeface="Georgia"/>
                <a:cs typeface="Georgia"/>
                <a:sym typeface="Georgia"/>
              </a:rPr>
              <a:t>naturalistic</a:t>
            </a:r>
          </a:p>
          <a:p>
            <a:pPr marL="846646" indent="-304792">
              <a:lnSpc>
                <a:spcPct val="100000"/>
              </a:lnSpc>
              <a:buSzPct val="100000"/>
              <a:buFont typeface="Georgia"/>
            </a:pPr>
            <a:r>
              <a:rPr lang="cs" sz="2400" b="1" dirty="0">
                <a:latin typeface="Candara" panose="020E0502030303020204" pitchFamily="34" charset="0"/>
                <a:ea typeface="Georgia"/>
                <a:cs typeface="Georgia"/>
                <a:sym typeface="Georgia"/>
              </a:rPr>
              <a:t>intra-personal</a:t>
            </a:r>
          </a:p>
          <a:p>
            <a:pPr marL="846646" indent="-304792">
              <a:lnSpc>
                <a:spcPct val="100000"/>
              </a:lnSpc>
              <a:buSzPct val="100000"/>
              <a:buFont typeface="Georgia"/>
            </a:pPr>
            <a:r>
              <a:rPr lang="cs" sz="2400" b="1" dirty="0">
                <a:latin typeface="Candara" panose="020E0502030303020204" pitchFamily="34" charset="0"/>
                <a:ea typeface="Georgia"/>
                <a:cs typeface="Georgia"/>
                <a:sym typeface="Georgia"/>
              </a:rPr>
              <a:t>visual</a:t>
            </a:r>
          </a:p>
          <a:p>
            <a:pPr marL="846646" indent="-304792">
              <a:lnSpc>
                <a:spcPct val="100000"/>
              </a:lnSpc>
              <a:buSzPct val="100000"/>
              <a:buFont typeface="Georgia"/>
            </a:pPr>
            <a:r>
              <a:rPr lang="cs" sz="2400" b="1" dirty="0">
                <a:latin typeface="Candara" panose="020E0502030303020204" pitchFamily="34" charset="0"/>
                <a:ea typeface="Georgia"/>
                <a:cs typeface="Georgia"/>
                <a:sym typeface="Georgia"/>
              </a:rPr>
              <a:t>musical</a:t>
            </a:r>
          </a:p>
          <a:p>
            <a:pPr>
              <a:lnSpc>
                <a:spcPct val="150000"/>
              </a:lnSpc>
              <a:buNone/>
            </a:pPr>
            <a:endParaRPr sz="2000" dirty="0">
              <a:latin typeface="Candara" panose="020E0502030303020204" pitchFamily="34" charset="0"/>
              <a:ea typeface="Georgia"/>
              <a:cs typeface="Georgia"/>
              <a:sym typeface="Georgia"/>
            </a:endParaRPr>
          </a:p>
        </p:txBody>
      </p:sp>
    </p:spTree>
    <p:extLst>
      <p:ext uri="{BB962C8B-B14F-4D97-AF65-F5344CB8AC3E}">
        <p14:creationId xmlns="" xmlns:p14="http://schemas.microsoft.com/office/powerpoint/2010/main" val="446927310"/>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b="1" dirty="0">
                <a:solidFill>
                  <a:schemeClr val="accent2"/>
                </a:solidFill>
                <a:latin typeface="Candara" panose="020E0502030303020204" pitchFamily="34" charset="0"/>
                <a:ea typeface="ＭＳ Ｐゴシック" panose="020B0600070205080204" pitchFamily="34" charset="-128"/>
              </a:rPr>
              <a:t>Hidden Gifted</a:t>
            </a:r>
          </a:p>
        </p:txBody>
      </p:sp>
      <p:sp>
        <p:nvSpPr>
          <p:cNvPr id="18435" name="Content Placeholder 2"/>
          <p:cNvSpPr>
            <a:spLocks noGrp="1"/>
          </p:cNvSpPr>
          <p:nvPr>
            <p:ph idx="1"/>
          </p:nvPr>
        </p:nvSpPr>
        <p:spPr/>
        <p:txBody>
          <a:bodyPr/>
          <a:lstStyle/>
          <a:p>
            <a:pPr marL="0" indent="0" eaLnBrk="1" hangingPunct="1">
              <a:buNone/>
            </a:pPr>
            <a:r>
              <a:rPr lang="en-US" altLang="en-US" dirty="0">
                <a:latin typeface="Candara" panose="020E0502030303020204" pitchFamily="34" charset="0"/>
                <a:ea typeface="ＭＳ Ｐゴシック" panose="020B0600070205080204" pitchFamily="34" charset="-128"/>
              </a:rPr>
              <a:t>Special attention should be given to the 'hidden gifted'. </a:t>
            </a:r>
            <a:endParaRPr lang="cs-CZ" altLang="en-US" dirty="0">
              <a:latin typeface="Candara" panose="020E0502030303020204" pitchFamily="34" charset="0"/>
              <a:ea typeface="ＭＳ Ｐゴシック" panose="020B0600070205080204" pitchFamily="34" charset="-128"/>
            </a:endParaRPr>
          </a:p>
          <a:p>
            <a:pPr marL="0" indent="0" eaLnBrk="1" hangingPunct="1">
              <a:buNone/>
            </a:pPr>
            <a:r>
              <a:rPr lang="en-US" altLang="en-US" dirty="0">
                <a:latin typeface="Candara" panose="020E0502030303020204" pitchFamily="34" charset="0"/>
                <a:ea typeface="ＭＳ Ｐゴシック" panose="020B0600070205080204" pitchFamily="34" charset="-128"/>
              </a:rPr>
              <a:t>These include: </a:t>
            </a:r>
          </a:p>
          <a:p>
            <a:pPr lvl="1" eaLnBrk="1" hangingPunct="1">
              <a:buClr>
                <a:schemeClr val="accent2"/>
              </a:buClr>
            </a:pPr>
            <a:r>
              <a:rPr lang="en-US" altLang="en-US" dirty="0">
                <a:latin typeface="Candara" panose="020E0502030303020204" pitchFamily="34" charset="0"/>
                <a:ea typeface="ＭＳ Ｐゴシック" panose="020B0600070205080204" pitchFamily="34" charset="-128"/>
              </a:rPr>
              <a:t>disadvantaged gifted </a:t>
            </a:r>
          </a:p>
          <a:p>
            <a:pPr lvl="1" eaLnBrk="1" hangingPunct="1">
              <a:buClr>
                <a:schemeClr val="accent2"/>
              </a:buClr>
            </a:pPr>
            <a:r>
              <a:rPr lang="en-US" altLang="en-US" dirty="0">
                <a:latin typeface="Candara" panose="020E0502030303020204" pitchFamily="34" charset="0"/>
                <a:ea typeface="ＭＳ Ｐゴシック" panose="020B0600070205080204" pitchFamily="34" charset="-128"/>
              </a:rPr>
              <a:t>disabled gifted </a:t>
            </a:r>
          </a:p>
          <a:p>
            <a:pPr lvl="1" eaLnBrk="1" hangingPunct="1">
              <a:buClr>
                <a:schemeClr val="accent2"/>
              </a:buClr>
            </a:pPr>
            <a:r>
              <a:rPr lang="en-US" altLang="en-US" dirty="0">
                <a:latin typeface="Candara" panose="020E0502030303020204" pitchFamily="34" charset="0"/>
                <a:ea typeface="ＭＳ Ｐゴシック" panose="020B0600070205080204" pitchFamily="34" charset="-128"/>
              </a:rPr>
              <a:t>those with learning difficulties </a:t>
            </a:r>
          </a:p>
          <a:p>
            <a:pPr lvl="1" eaLnBrk="1" hangingPunct="1">
              <a:buClr>
                <a:schemeClr val="accent2"/>
              </a:buClr>
            </a:pPr>
            <a:r>
              <a:rPr lang="en-US" altLang="en-US" dirty="0">
                <a:latin typeface="Candara" panose="020E0502030303020204" pitchFamily="34" charset="0"/>
                <a:ea typeface="ＭＳ Ｐゴシック" panose="020B0600070205080204" pitchFamily="34" charset="-128"/>
              </a:rPr>
              <a:t>underachieving gifted </a:t>
            </a:r>
          </a:p>
          <a:p>
            <a:pPr lvl="1" eaLnBrk="1" hangingPunct="1">
              <a:buClr>
                <a:schemeClr val="accent2"/>
              </a:buClr>
            </a:pPr>
            <a:r>
              <a:rPr lang="en-US" altLang="en-US" dirty="0">
                <a:latin typeface="Candara" panose="020E0502030303020204" pitchFamily="34" charset="0"/>
                <a:ea typeface="ＭＳ Ｐゴシック" panose="020B0600070205080204" pitchFamily="34" charset="-128"/>
              </a:rPr>
              <a:t>those from minority cultural and ethnic groups</a:t>
            </a:r>
          </a:p>
          <a:p>
            <a:pPr eaLnBrk="1" hangingPunct="1"/>
            <a:endParaRPr lang="en-US" altLang="en-US" dirty="0">
              <a:latin typeface="Candara" panose="020E0502030303020204" pitchFamily="34" charset="0"/>
              <a:ea typeface="ＭＳ Ｐゴシック" panose="020B0600070205080204" pitchFamily="34" charset="-128"/>
            </a:endParaRPr>
          </a:p>
        </p:txBody>
      </p:sp>
      <p:pic>
        <p:nvPicPr>
          <p:cNvPr id="1026" name="Picture 2" descr="Afbeeldingsresultaat voor gift"/>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28932" y="4298496"/>
            <a:ext cx="3415069" cy="255950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3910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fbeeldingsresultaat voor gifted children quote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36031" y="33339"/>
            <a:ext cx="4071938" cy="67913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6183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prstGeom prst="rect">
            <a:avLst/>
          </a:prstGeom>
        </p:spPr>
        <p:txBody>
          <a:bodyPr vert="horz" lIns="121900" tIns="121900" rIns="121900" bIns="121900" rtlCol="0" anchor="b" anchorCtr="0">
            <a:noAutofit/>
          </a:bodyPr>
          <a:lstStyle/>
          <a:p>
            <a:r>
              <a:rPr lang="cs" b="1" dirty="0">
                <a:solidFill>
                  <a:schemeClr val="accent2"/>
                </a:solidFill>
                <a:latin typeface="Candara" panose="020E0502030303020204" pitchFamily="34" charset="0"/>
              </a:rPr>
              <a:t>Recommendations for teachers</a:t>
            </a:r>
          </a:p>
        </p:txBody>
      </p:sp>
      <p:sp>
        <p:nvSpPr>
          <p:cNvPr id="123" name="Shape 123"/>
          <p:cNvSpPr txBox="1">
            <a:spLocks noGrp="1"/>
          </p:cNvSpPr>
          <p:nvPr>
            <p:ph type="body" idx="1"/>
          </p:nvPr>
        </p:nvSpPr>
        <p:spPr>
          <a:prstGeom prst="rect">
            <a:avLst/>
          </a:prstGeom>
        </p:spPr>
        <p:txBody>
          <a:bodyPr vert="horz" lIns="121900" tIns="121900" rIns="121900" bIns="121900" rtlCol="0" anchor="t" anchorCtr="0">
            <a:noAutofit/>
          </a:bodyPr>
          <a:lstStyle/>
          <a:p>
            <a:pPr marL="609585" indent="-304792">
              <a:lnSpc>
                <a:spcPct val="150000"/>
              </a:lnSpc>
              <a:buSzPct val="100000"/>
              <a:buFont typeface="Georgia"/>
            </a:pPr>
            <a:r>
              <a:rPr lang="cs" sz="2400" dirty="0">
                <a:latin typeface="Candara" panose="020E0502030303020204" pitchFamily="34" charset="0"/>
                <a:ea typeface="Georgia"/>
                <a:cs typeface="Georgia"/>
                <a:sym typeface="Georgia"/>
              </a:rPr>
              <a:t>Select a </a:t>
            </a:r>
            <a:r>
              <a:rPr lang="cs" sz="2400" b="1" dirty="0">
                <a:latin typeface="Candara" panose="020E0502030303020204" pitchFamily="34" charset="0"/>
                <a:ea typeface="Georgia"/>
                <a:cs typeface="Georgia"/>
                <a:sym typeface="Georgia"/>
              </a:rPr>
              <a:t>broad topic or many connected topics</a:t>
            </a:r>
            <a:r>
              <a:rPr lang="cs" sz="2400" dirty="0">
                <a:latin typeface="Candara" panose="020E0502030303020204" pitchFamily="34" charset="0"/>
                <a:ea typeface="Georgia"/>
                <a:cs typeface="Georgia"/>
                <a:sym typeface="Georgia"/>
              </a:rPr>
              <a:t> where students can compile their own research.</a:t>
            </a:r>
          </a:p>
          <a:p>
            <a:pPr marL="609585" indent="-304792">
              <a:lnSpc>
                <a:spcPct val="150000"/>
              </a:lnSpc>
              <a:buSzPct val="100000"/>
              <a:buFont typeface="Georgia"/>
            </a:pPr>
            <a:r>
              <a:rPr lang="cs" sz="2400" dirty="0">
                <a:latin typeface="Candara" panose="020E0502030303020204" pitchFamily="34" charset="0"/>
                <a:ea typeface="Georgia"/>
                <a:cs typeface="Georgia"/>
                <a:sym typeface="Georgia"/>
              </a:rPr>
              <a:t>Suggest </a:t>
            </a:r>
            <a:r>
              <a:rPr lang="cs" sz="2400" b="1" dirty="0">
                <a:latin typeface="Candara" panose="020E0502030303020204" pitchFamily="34" charset="0"/>
                <a:ea typeface="Georgia"/>
                <a:cs typeface="Georgia"/>
                <a:sym typeface="Georgia"/>
              </a:rPr>
              <a:t>creative ways</a:t>
            </a:r>
            <a:r>
              <a:rPr lang="cs" sz="2400" dirty="0">
                <a:latin typeface="Candara" panose="020E0502030303020204" pitchFamily="34" charset="0"/>
                <a:ea typeface="Georgia"/>
                <a:cs typeface="Georgia"/>
                <a:sym typeface="Georgia"/>
              </a:rPr>
              <a:t> that the students can present the information.</a:t>
            </a:r>
          </a:p>
          <a:p>
            <a:pPr marL="609585" indent="-304792">
              <a:lnSpc>
                <a:spcPct val="150000"/>
              </a:lnSpc>
              <a:buSzPct val="100000"/>
              <a:buFont typeface="Georgia"/>
            </a:pPr>
            <a:r>
              <a:rPr lang="cs" sz="2400" dirty="0">
                <a:latin typeface="Candara" panose="020E0502030303020204" pitchFamily="34" charset="0"/>
                <a:ea typeface="Georgia"/>
                <a:cs typeface="Georgia"/>
                <a:sym typeface="Georgia"/>
              </a:rPr>
              <a:t>Create </a:t>
            </a:r>
            <a:r>
              <a:rPr lang="cs" sz="2400" b="1" dirty="0">
                <a:latin typeface="Candara" panose="020E0502030303020204" pitchFamily="34" charset="0"/>
                <a:ea typeface="Georgia"/>
                <a:cs typeface="Georgia"/>
                <a:sym typeface="Georgia"/>
              </a:rPr>
              <a:t>a rubric</a:t>
            </a:r>
            <a:r>
              <a:rPr lang="cs" sz="2400" dirty="0">
                <a:latin typeface="Candara" panose="020E0502030303020204" pitchFamily="34" charset="0"/>
                <a:ea typeface="Georgia"/>
                <a:cs typeface="Georgia"/>
                <a:sym typeface="Georgia"/>
              </a:rPr>
              <a:t> to assess the project. </a:t>
            </a:r>
          </a:p>
          <a:p>
            <a:pPr marL="609585" indent="-304792">
              <a:lnSpc>
                <a:spcPct val="150000"/>
              </a:lnSpc>
              <a:buSzPct val="100000"/>
              <a:buFont typeface="Georgia"/>
            </a:pPr>
            <a:r>
              <a:rPr lang="cs" sz="2400" dirty="0">
                <a:latin typeface="Candara" panose="020E0502030303020204" pitchFamily="34" charset="0"/>
                <a:ea typeface="Georgia"/>
                <a:cs typeface="Georgia"/>
                <a:sym typeface="Georgia"/>
              </a:rPr>
              <a:t>Make </a:t>
            </a:r>
            <a:r>
              <a:rPr lang="cs" sz="2400" b="1" dirty="0">
                <a:latin typeface="Candara" panose="020E0502030303020204" pitchFamily="34" charset="0"/>
                <a:ea typeface="Georgia"/>
                <a:cs typeface="Georgia"/>
                <a:sym typeface="Georgia"/>
              </a:rPr>
              <a:t>a project sheet </a:t>
            </a:r>
            <a:r>
              <a:rPr lang="cs" sz="2400" dirty="0">
                <a:latin typeface="Candara" panose="020E0502030303020204" pitchFamily="34" charset="0"/>
                <a:ea typeface="Georgia"/>
                <a:cs typeface="Georgia"/>
                <a:sym typeface="Georgia"/>
              </a:rPr>
              <a:t>that has deadlines, check points, and descriptions of tasks.</a:t>
            </a:r>
          </a:p>
          <a:p>
            <a:pPr marL="609585" indent="-304792">
              <a:lnSpc>
                <a:spcPct val="150000"/>
              </a:lnSpc>
              <a:buSzPct val="100000"/>
              <a:buFont typeface="Georgia"/>
            </a:pPr>
            <a:r>
              <a:rPr lang="cs" sz="2400" dirty="0">
                <a:latin typeface="Candara" panose="020E0502030303020204" pitchFamily="34" charset="0"/>
                <a:ea typeface="Georgia"/>
                <a:cs typeface="Georgia"/>
                <a:sym typeface="Georgia"/>
              </a:rPr>
              <a:t>Designate </a:t>
            </a:r>
            <a:r>
              <a:rPr lang="cs" sz="2400" b="1" dirty="0">
                <a:latin typeface="Candara" panose="020E0502030303020204" pitchFamily="34" charset="0"/>
                <a:ea typeface="Georgia"/>
                <a:cs typeface="Georgia"/>
                <a:sym typeface="Georgia"/>
              </a:rPr>
              <a:t>defined roles for each member of the group </a:t>
            </a:r>
            <a:r>
              <a:rPr lang="cs" sz="2400" dirty="0">
                <a:latin typeface="Candara" panose="020E0502030303020204" pitchFamily="34" charset="0"/>
                <a:ea typeface="Georgia"/>
                <a:cs typeface="Georgia"/>
                <a:sym typeface="Georgia"/>
              </a:rPr>
              <a:t>so that everybody contributes.</a:t>
            </a:r>
          </a:p>
          <a:p>
            <a:pPr>
              <a:lnSpc>
                <a:spcPct val="150000"/>
              </a:lnSpc>
              <a:buNone/>
            </a:pPr>
            <a:endParaRPr sz="2400" dirty="0">
              <a:latin typeface="Candara" panose="020E0502030303020204" pitchFamily="34" charset="0"/>
              <a:ea typeface="Georgia"/>
              <a:cs typeface="Georgia"/>
              <a:sym typeface="Georgia"/>
            </a:endParaRPr>
          </a:p>
          <a:p>
            <a:pPr>
              <a:buNone/>
            </a:pPr>
            <a:endParaRPr sz="3200" dirty="0">
              <a:latin typeface="Candara" panose="020E0502030303020204" pitchFamily="34" charset="0"/>
            </a:endParaRPr>
          </a:p>
        </p:txBody>
      </p:sp>
    </p:spTree>
    <p:extLst>
      <p:ext uri="{BB962C8B-B14F-4D97-AF65-F5344CB8AC3E}">
        <p14:creationId xmlns="" xmlns:p14="http://schemas.microsoft.com/office/powerpoint/2010/main" val="4074182426"/>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prstGeom prst="rect">
            <a:avLst/>
          </a:prstGeom>
        </p:spPr>
        <p:txBody>
          <a:bodyPr vert="horz" lIns="121900" tIns="121900" rIns="121900" bIns="121900" rtlCol="0" anchor="b" anchorCtr="0">
            <a:noAutofit/>
          </a:bodyPr>
          <a:lstStyle/>
          <a:p>
            <a:pPr algn="l"/>
            <a:r>
              <a:rPr lang="cs" b="1" dirty="0">
                <a:solidFill>
                  <a:schemeClr val="accent2"/>
                </a:solidFill>
                <a:latin typeface="Candara" panose="020E0502030303020204" pitchFamily="34" charset="0"/>
              </a:rPr>
              <a:t>Activities suggested</a:t>
            </a:r>
          </a:p>
        </p:txBody>
      </p:sp>
      <p:sp>
        <p:nvSpPr>
          <p:cNvPr id="75" name="Shape 75"/>
          <p:cNvSpPr txBox="1">
            <a:spLocks noGrp="1"/>
          </p:cNvSpPr>
          <p:nvPr>
            <p:ph type="body" idx="1"/>
          </p:nvPr>
        </p:nvSpPr>
        <p:spPr>
          <a:xfrm>
            <a:off x="457200" y="1600202"/>
            <a:ext cx="8384722" cy="4967599"/>
          </a:xfrm>
          <a:prstGeom prst="rect">
            <a:avLst/>
          </a:prstGeom>
        </p:spPr>
        <p:txBody>
          <a:bodyPr vert="horz" lIns="121900" tIns="121900" rIns="121900" bIns="121900" rtlCol="0" anchor="t" anchorCtr="0">
            <a:noAutofit/>
          </a:bodyPr>
          <a:lstStyle/>
          <a:p>
            <a:pPr marL="609585" indent="-431789">
              <a:lnSpc>
                <a:spcPct val="115000"/>
              </a:lnSpc>
              <a:buSzPct val="100000"/>
              <a:buFont typeface="Georgia"/>
              <a:buAutoNum type="alphaUcPeriod"/>
            </a:pPr>
            <a:r>
              <a:rPr lang="cs" sz="2400" b="1" dirty="0">
                <a:latin typeface="Candara" panose="020E0502030303020204" pitchFamily="34" charset="0"/>
                <a:ea typeface="Georgia"/>
                <a:cs typeface="Georgia"/>
                <a:sym typeface="Georgia"/>
              </a:rPr>
              <a:t>Connecting to Themes in Literature</a:t>
            </a:r>
          </a:p>
          <a:p>
            <a:pPr marL="609585" indent="-304792">
              <a:lnSpc>
                <a:spcPct val="115000"/>
              </a:lnSpc>
              <a:buSzPct val="93333"/>
              <a:buNone/>
            </a:pPr>
            <a:r>
              <a:rPr lang="cs" sz="2400" dirty="0" smtClean="0">
                <a:latin typeface="Candara" panose="020E0502030303020204" pitchFamily="34" charset="0"/>
                <a:ea typeface="Georgia"/>
                <a:cs typeface="Georgia"/>
                <a:sym typeface="Georgia"/>
              </a:rPr>
              <a:t>When </a:t>
            </a:r>
            <a:r>
              <a:rPr lang="cs" sz="2400" dirty="0">
                <a:latin typeface="Candara" panose="020E0502030303020204" pitchFamily="34" charset="0"/>
                <a:ea typeface="Georgia"/>
                <a:cs typeface="Georgia"/>
                <a:sym typeface="Georgia"/>
              </a:rPr>
              <a:t>teachers select a theme, they can center the whole semester or even. </a:t>
            </a:r>
          </a:p>
          <a:p>
            <a:pPr marL="609585" indent="-304792">
              <a:lnSpc>
                <a:spcPct val="115000"/>
              </a:lnSpc>
              <a:buSzPct val="93333"/>
              <a:buNone/>
            </a:pPr>
            <a:r>
              <a:rPr lang="cs" sz="2400" dirty="0">
                <a:latin typeface="Candara" panose="020E0502030303020204" pitchFamily="34" charset="0"/>
                <a:ea typeface="Georgia"/>
                <a:cs typeface="Georgia"/>
                <a:sym typeface="Georgia"/>
              </a:rPr>
              <a:t>This gives continuity to the school year and allows students to make educational connections.</a:t>
            </a:r>
          </a:p>
          <a:p>
            <a:pPr marL="609585" indent="-304792">
              <a:lnSpc>
                <a:spcPct val="115000"/>
              </a:lnSpc>
              <a:buSzPct val="93333"/>
              <a:buNone/>
            </a:pPr>
            <a:r>
              <a:rPr lang="cs" sz="2400" dirty="0">
                <a:latin typeface="Candara" panose="020E0502030303020204" pitchFamily="34" charset="0"/>
                <a:ea typeface="Georgia"/>
                <a:cs typeface="Georgia"/>
                <a:sym typeface="Georgia"/>
              </a:rPr>
              <a:t>Themes can connect to literature themes, such as the following:</a:t>
            </a:r>
          </a:p>
          <a:p>
            <a:pPr marL="609585" indent="-304792">
              <a:lnSpc>
                <a:spcPct val="115000"/>
              </a:lnSpc>
              <a:buSzPct val="100000"/>
              <a:buFont typeface="Georgia"/>
            </a:pPr>
            <a:r>
              <a:rPr lang="cs" sz="2400" dirty="0">
                <a:latin typeface="Candara" panose="020E0502030303020204" pitchFamily="34" charset="0"/>
                <a:ea typeface="Georgia"/>
                <a:cs typeface="Georgia"/>
                <a:sym typeface="Georgia"/>
              </a:rPr>
              <a:t>a great journey</a:t>
            </a:r>
          </a:p>
          <a:p>
            <a:pPr marL="609585" indent="-304792">
              <a:lnSpc>
                <a:spcPct val="115000"/>
              </a:lnSpc>
              <a:buSzPct val="100000"/>
              <a:buFont typeface="Georgia"/>
            </a:pPr>
            <a:r>
              <a:rPr lang="cs" sz="2400" dirty="0">
                <a:latin typeface="Candara" panose="020E0502030303020204" pitchFamily="34" charset="0"/>
                <a:ea typeface="Georgia"/>
                <a:cs typeface="Georgia"/>
                <a:sym typeface="Georgia"/>
              </a:rPr>
              <a:t>good versus evil</a:t>
            </a:r>
          </a:p>
          <a:p>
            <a:pPr marL="609585" indent="-304792">
              <a:lnSpc>
                <a:spcPct val="115000"/>
              </a:lnSpc>
              <a:buSzPct val="100000"/>
              <a:buFont typeface="Georgia"/>
            </a:pPr>
            <a:r>
              <a:rPr lang="cs" sz="2400" dirty="0">
                <a:latin typeface="Candara" panose="020E0502030303020204" pitchFamily="34" charset="0"/>
                <a:ea typeface="Georgia"/>
                <a:cs typeface="Georgia"/>
                <a:sym typeface="Georgia"/>
              </a:rPr>
              <a:t>growing up</a:t>
            </a:r>
          </a:p>
          <a:p>
            <a:pPr marL="609585" indent="-304792">
              <a:lnSpc>
                <a:spcPct val="115000"/>
              </a:lnSpc>
              <a:buSzPct val="100000"/>
              <a:buFont typeface="Georgia"/>
            </a:pPr>
            <a:r>
              <a:rPr lang="cs" sz="2400" dirty="0">
                <a:latin typeface="Candara" panose="020E0502030303020204" pitchFamily="34" charset="0"/>
                <a:ea typeface="Georgia"/>
                <a:cs typeface="Georgia"/>
                <a:sym typeface="Georgia"/>
              </a:rPr>
              <a:t>family relationships</a:t>
            </a:r>
          </a:p>
          <a:p>
            <a:pPr marL="609585" indent="-304792">
              <a:lnSpc>
                <a:spcPct val="115000"/>
              </a:lnSpc>
              <a:buSzPct val="100000"/>
              <a:buFont typeface="Georgia"/>
            </a:pPr>
            <a:r>
              <a:rPr lang="cs" sz="2400" dirty="0">
                <a:latin typeface="Candara" panose="020E0502030303020204" pitchFamily="34" charset="0"/>
                <a:ea typeface="Georgia"/>
                <a:cs typeface="Georgia"/>
                <a:sym typeface="Georgia"/>
              </a:rPr>
              <a:t>connection to supernatural</a:t>
            </a:r>
          </a:p>
          <a:p>
            <a:pPr>
              <a:buNone/>
            </a:pPr>
            <a:endParaRPr sz="2000" dirty="0">
              <a:latin typeface="Candara" panose="020E0502030303020204" pitchFamily="34" charset="0"/>
              <a:ea typeface="Georgia"/>
              <a:cs typeface="Georgia"/>
              <a:sym typeface="Georgia"/>
            </a:endParaRPr>
          </a:p>
        </p:txBody>
      </p:sp>
      <p:pic>
        <p:nvPicPr>
          <p:cNvPr id="5" name="Picture 2" descr="Afbeeldingsresultaat voor activities"/>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37564" y="39241"/>
            <a:ext cx="2506436" cy="165234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44657437"/>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1" name="Shape 81"/>
          <p:cNvSpPr txBox="1">
            <a:spLocks noGrp="1"/>
          </p:cNvSpPr>
          <p:nvPr>
            <p:ph type="body" idx="1"/>
          </p:nvPr>
        </p:nvSpPr>
        <p:spPr>
          <a:xfrm>
            <a:off x="457200" y="1"/>
            <a:ext cx="8229600" cy="5833014"/>
          </a:xfrm>
          <a:prstGeom prst="rect">
            <a:avLst/>
          </a:prstGeom>
        </p:spPr>
        <p:txBody>
          <a:bodyPr vert="horz" lIns="121900" tIns="121900" rIns="121900" bIns="121900" rtlCol="0" anchor="t" anchorCtr="0">
            <a:noAutofit/>
          </a:bodyPr>
          <a:lstStyle/>
          <a:p>
            <a:pPr marL="609585" indent="-431789">
              <a:lnSpc>
                <a:spcPct val="115000"/>
              </a:lnSpc>
              <a:buSzPct val="100000"/>
              <a:buFont typeface="Georgia"/>
              <a:buAutoNum type="alphaUcPeriod" startAt="2"/>
            </a:pPr>
            <a:r>
              <a:rPr lang="cs" sz="2800" b="1" dirty="0">
                <a:latin typeface="Candara" panose="020E0502030303020204" pitchFamily="34" charset="0"/>
                <a:ea typeface="Georgia"/>
                <a:cs typeface="Georgia"/>
                <a:sym typeface="Georgia"/>
              </a:rPr>
              <a:t>Write a newspaper article</a:t>
            </a:r>
            <a:r>
              <a:rPr lang="cs" sz="2800" dirty="0">
                <a:latin typeface="Candara" panose="020E0502030303020204" pitchFamily="34" charset="0"/>
                <a:ea typeface="Georgia"/>
                <a:cs typeface="Georgia"/>
                <a:sym typeface="Georgia"/>
              </a:rPr>
              <a:t/>
            </a:r>
            <a:br>
              <a:rPr lang="cs" sz="2800" dirty="0">
                <a:latin typeface="Candara" panose="020E0502030303020204" pitchFamily="34" charset="0"/>
                <a:ea typeface="Georgia"/>
                <a:cs typeface="Georgia"/>
                <a:sym typeface="Georgia"/>
              </a:rPr>
            </a:br>
            <a:r>
              <a:rPr lang="cs" sz="2800" dirty="0" smtClean="0">
                <a:latin typeface="Candara" panose="020E0502030303020204" pitchFamily="34" charset="0"/>
                <a:ea typeface="Georgia"/>
                <a:cs typeface="Georgia"/>
                <a:sym typeface="Georgia"/>
              </a:rPr>
              <a:t>Students </a:t>
            </a:r>
            <a:r>
              <a:rPr lang="cs" sz="2800" dirty="0">
                <a:latin typeface="Candara" panose="020E0502030303020204" pitchFamily="34" charset="0"/>
                <a:ea typeface="Georgia"/>
                <a:cs typeface="Georgia"/>
                <a:sym typeface="Georgia"/>
              </a:rPr>
              <a:t>become reporters about the topic. The teacher can create an "event." The students can create a newspaper article or even </a:t>
            </a:r>
            <a:br>
              <a:rPr lang="cs" sz="2800" dirty="0">
                <a:latin typeface="Candara" panose="020E0502030303020204" pitchFamily="34" charset="0"/>
                <a:ea typeface="Georgia"/>
                <a:cs typeface="Georgia"/>
                <a:sym typeface="Georgia"/>
              </a:rPr>
            </a:br>
            <a:r>
              <a:rPr lang="cs" sz="2800" dirty="0">
                <a:latin typeface="Candara" panose="020E0502030303020204" pitchFamily="34" charset="0"/>
                <a:ea typeface="Georgia"/>
                <a:cs typeface="Georgia"/>
                <a:sym typeface="Georgia"/>
              </a:rPr>
              <a:t>an entire newspaper.</a:t>
            </a:r>
          </a:p>
          <a:p>
            <a:pPr marL="609585" indent="-304792">
              <a:lnSpc>
                <a:spcPct val="115000"/>
              </a:lnSpc>
              <a:buNone/>
            </a:pPr>
            <a:r>
              <a:rPr lang="en-US" sz="2800" dirty="0" smtClean="0">
                <a:latin typeface="Candara" panose="020E0502030303020204" pitchFamily="34" charset="0"/>
                <a:ea typeface="Georgia"/>
                <a:cs typeface="Georgia"/>
                <a:sym typeface="Georgia"/>
              </a:rPr>
              <a:t>  </a:t>
            </a:r>
            <a:r>
              <a:rPr lang="cs" sz="2800" dirty="0" smtClean="0">
                <a:latin typeface="Candara" panose="020E0502030303020204" pitchFamily="34" charset="0"/>
                <a:ea typeface="Georgia"/>
                <a:cs typeface="Georgia"/>
                <a:sym typeface="Georgia"/>
              </a:rPr>
              <a:t> </a:t>
            </a:r>
            <a:r>
              <a:rPr lang="cs" sz="2800" b="1" dirty="0" smtClean="0">
                <a:latin typeface="Candara" panose="020E0502030303020204" pitchFamily="34" charset="0"/>
                <a:ea typeface="Georgia"/>
                <a:cs typeface="Georgia"/>
                <a:sym typeface="Georgia"/>
              </a:rPr>
              <a:t>Make </a:t>
            </a:r>
            <a:r>
              <a:rPr lang="cs" sz="2800" b="1" dirty="0">
                <a:latin typeface="Candara" panose="020E0502030303020204" pitchFamily="34" charset="0"/>
                <a:ea typeface="Georgia"/>
                <a:cs typeface="Georgia"/>
                <a:sym typeface="Georgia"/>
              </a:rPr>
              <a:t>a topic research</a:t>
            </a:r>
          </a:p>
          <a:p>
            <a:pPr marL="609585" indent="-304792">
              <a:lnSpc>
                <a:spcPct val="115000"/>
              </a:lnSpc>
              <a:buNone/>
            </a:pPr>
            <a:r>
              <a:rPr lang="en-US" sz="2800" dirty="0" smtClean="0">
                <a:latin typeface="Candara" panose="020E0502030303020204" pitchFamily="34" charset="0"/>
                <a:ea typeface="Georgia"/>
                <a:cs typeface="Georgia"/>
                <a:sym typeface="Georgia"/>
              </a:rPr>
              <a:t>   </a:t>
            </a:r>
            <a:r>
              <a:rPr lang="cs" sz="2800" dirty="0" smtClean="0">
                <a:latin typeface="Candara" panose="020E0502030303020204" pitchFamily="34" charset="0"/>
                <a:ea typeface="Georgia"/>
                <a:cs typeface="Georgia"/>
                <a:sym typeface="Georgia"/>
              </a:rPr>
              <a:t>S</a:t>
            </a:r>
            <a:r>
              <a:rPr lang="en-US" sz="2800" dirty="0" smtClean="0">
                <a:latin typeface="Candara" panose="020E0502030303020204" pitchFamily="34" charset="0"/>
                <a:ea typeface="Georgia"/>
                <a:cs typeface="Georgia"/>
                <a:sym typeface="Georgia"/>
              </a:rPr>
              <a:t>t</a:t>
            </a:r>
            <a:r>
              <a:rPr lang="cs" sz="2800" dirty="0" smtClean="0">
                <a:latin typeface="Candara" panose="020E0502030303020204" pitchFamily="34" charset="0"/>
                <a:ea typeface="Georgia"/>
                <a:cs typeface="Georgia"/>
                <a:sym typeface="Georgia"/>
              </a:rPr>
              <a:t>udents </a:t>
            </a:r>
            <a:r>
              <a:rPr lang="cs" sz="2800" dirty="0">
                <a:latin typeface="Candara" panose="020E0502030303020204" pitchFamily="34" charset="0"/>
                <a:ea typeface="Georgia"/>
                <a:cs typeface="Georgia"/>
                <a:sym typeface="Georgia"/>
              </a:rPr>
              <a:t>make a research on the issue established by the trachet on the Internet. Than, they create documentaries about the theme. They could interview experts, recreate evidence in their research, show pictures from their research, etc.</a:t>
            </a:r>
          </a:p>
          <a:p>
            <a:pPr>
              <a:buNone/>
            </a:pPr>
            <a:endParaRPr sz="3600" b="1" dirty="0">
              <a:latin typeface="Candara" panose="020E0502030303020204" pitchFamily="34" charset="0"/>
            </a:endParaRPr>
          </a:p>
        </p:txBody>
      </p:sp>
      <p:pic>
        <p:nvPicPr>
          <p:cNvPr id="4" name="Picture 2" descr="Afbeeldingsresultaat voor activities"/>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37564" y="1628800"/>
            <a:ext cx="2506436" cy="165234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15243157"/>
      </p:ext>
    </p:extLst>
  </p:cSld>
  <p:clrMapOvr>
    <a:masterClrMapping/>
  </p:clrMapOvr>
  <p:transition spd="slow">
    <p:cut/>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750</Words>
  <Application>Microsoft Office PowerPoint</Application>
  <PresentationFormat>Προβολή στην οθόνη (4:3)</PresentationFormat>
  <Paragraphs>90</Paragraphs>
  <Slides>14</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Gifted / talented child</vt:lpstr>
      <vt:lpstr>   What makes a child gifted and talented?</vt:lpstr>
      <vt:lpstr>Intelligence and skills</vt:lpstr>
      <vt:lpstr>Multiple intellingences</vt:lpstr>
      <vt:lpstr>Hidden Gifted</vt:lpstr>
      <vt:lpstr>Διαφάνεια 6</vt:lpstr>
      <vt:lpstr>Recommendations for teachers</vt:lpstr>
      <vt:lpstr>Activities suggested</vt:lpstr>
      <vt:lpstr>Διαφάνεια 9</vt:lpstr>
      <vt:lpstr>Διαφάνεια 10</vt:lpstr>
      <vt:lpstr>E. Internet Exploratory Activities</vt:lpstr>
      <vt:lpstr>Lessons Specifically for Advanced Learners</vt:lpstr>
      <vt:lpstr>Issues and Problems</vt:lpstr>
      <vt:lpstr>Assessing Advanced Learners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Gifted / talented child</dc:title>
  <dc:creator>PC</dc:creator>
  <cp:lastModifiedBy>PC</cp:lastModifiedBy>
  <cp:revision>2</cp:revision>
  <dcterms:created xsi:type="dcterms:W3CDTF">2017-11-25T22:09:55Z</dcterms:created>
  <dcterms:modified xsi:type="dcterms:W3CDTF">2017-11-25T22:20:11Z</dcterms:modified>
</cp:coreProperties>
</file>